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8229600" cx="14630400"/>
  <p:notesSz cx="6858000" cy="9144000"/>
  <p:embeddedFontLst>
    <p:embeddedFont>
      <p:font typeface="Poppins"/>
      <p:regular r:id="rId26"/>
      <p:bold r:id="rId27"/>
      <p:italic r:id="rId28"/>
      <p:boldItalic r:id="rId29"/>
    </p:embeddedFont>
    <p:embeddedFont>
      <p:font typeface="Baskervville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592">
          <p15:clr>
            <a:srgbClr val="747775"/>
          </p15:clr>
        </p15:guide>
        <p15:guide id="2" pos="460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592" orient="horz"/>
        <p:guide pos="460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-regular.fntdata"/><Relationship Id="rId25" Type="http://schemas.openxmlformats.org/officeDocument/2006/relationships/slide" Target="slides/slide20.xml"/><Relationship Id="rId28" Type="http://schemas.openxmlformats.org/officeDocument/2006/relationships/font" Target="fonts/Poppins-italic.fntdata"/><Relationship Id="rId27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Poppi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Baskervville-bold.fntdata"/><Relationship Id="rId30" Type="http://schemas.openxmlformats.org/officeDocument/2006/relationships/font" Target="fonts/Baskervville-regular.fntdata"/><Relationship Id="rId11" Type="http://schemas.openxmlformats.org/officeDocument/2006/relationships/slide" Target="slides/slide6.xml"/><Relationship Id="rId33" Type="http://schemas.openxmlformats.org/officeDocument/2006/relationships/font" Target="fonts/Baskervville-boldItalic.fntdata"/><Relationship Id="rId10" Type="http://schemas.openxmlformats.org/officeDocument/2006/relationships/slide" Target="slides/slide5.xml"/><Relationship Id="rId32" Type="http://schemas.openxmlformats.org/officeDocument/2006/relationships/font" Target="fonts/Baskervville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My name is Mykhailo Pavlov, and today I will present my bachelor thesis titled 'The h-index Metric for GitHub,' supervised by Mgr. Marek Šuppa at Comenius University.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 academia, we measure impact by citations. But on GitHub, where millions of developers collaborate, there is no standard metric for code influence. My work bridges this gap by adapting the academic h-index for software development, building a scalable data pipeline, and creating a machine learning model to predict developer impact.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d20d631d87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d20d631d87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Beyond the h-index, I enriched profiles for machine learning.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 collected 13 features across three dimensions: repository metrics, social metrics, and profile metadata.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 also extracted social network links using a three-step process: direct GraphQL fields, regex on bio text, and fallback to HTML parsing.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This data allows us to predict the h-index based on visible profile traits.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20d631d87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d20d631d87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For prediction, I chose the Random Forest algorithm.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GitHub h-index follows a heavy-tailed distribution. Most users have low values, but a few have extreme highs.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Linear models struggle with these outliers. Random Forest handles non-linear relationships and is robust to skewed data without extensive preprocessing.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It also provides built-in feature importance, which helps us interpret which factors actually drive developer impact.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d20d631d87_1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d20d631d87_1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These are the 13 features used for training.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Repository metrics include total stars, average stars, and variance.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Social metrics include followers and following counts.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Profile metadata includes organization count and bio length.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All numeric features were log-transformed where necessary to stabilize variance. This ensures the model converges efficiently during training.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d20d631d87_1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d20d631d87_1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Here are the results. We trained on 917,000 users with an 80/20 split.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baseline Random Forest model achieved an R² of 0.9486 and a Mean Absolute Error of 0.106.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However, we must look deeper. For the Top 10% of high-impact users, the MAE increases to 0.558.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tells us the model is highly accurate for the majority of developers, but predicting extreme values remains challenging. We also tested a log2-transformed model, but the baseline performed better for exact values.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d21240cb0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d21240cb0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Looking at feature importance, the results are clear.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 both the baseline and log2 models, Total Stars is the dominant predictor by far.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Repository-level metrics like stars per repo and average stars follow closely.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confirms our hypothesis: code impact drives the h-index. The visual distribution shows that repository quality outweighs almost all other signals.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21240cb0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d21240cb0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key takeaway here is surprising.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Social features like followers and following counts have very low predictive power.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validates the GitHub h-index as a technical metric rather than a social 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 user can be popular on social media but have a low h-index if their code isn't starred. Conversely, a quiet developer with highly starred tools will have a high h-index.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d21240cb08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d21240cb08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However, we observed a limitation in case studies.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Users with extreme h-index values, like User A with a true h-index of 253, were consistently under-predicted.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model predicted 63.7. This indicates difficulty extrapolating beyond the training distribution.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For very high-impact developers, predictions should be treated as a lower bound. The model is reliable for h-index under 30, but cautious beyond that.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3d21240cb08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3d21240cb08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Finally, I analyzed social network presence.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Among 800,000 users with linked profiles, Twitter/X is the most popular at 50.9%, followed by LinkedIn at 25%.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shows developers prioritize professional and tech-focused networks.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data enriches our understanding of the community but confirms that social links do not correlate strongly with code impact.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d263857f1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d263857f1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d21240cb08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d21240cb08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In conclusion, I delivered a scalable data collection system for 3.5 million users and validated the GitHub h-index metric.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Recommendation: Use the Baseline model for ranking users with h &lt; 30, and the Log2 model for classifying impact levels.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Future work includes using deep learning for tail values and adding temporal features like contribution velocity.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Thank you for your attention.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d20b7d9265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d20b7d9265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Let's start with the foundation. The h-index was proposed by Jorge Hirsch in 2005 and has become the gold standard in academia.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definition is simple: A scientist has an index h if h of their papers have at least h citations each. For example, an h-index of 10 means 10 papers with at least 10 citations.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It is valuable because it balances productivity with impact. It prevents a researcher from being ranked highly based on just one popular paper.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d20d631d8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d20d631d8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d20b7d9265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d20b7d926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However, GitHub lacks this standard. It is a decentralized platform where activity is spread across repositories and organizations.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Currently, people use 'follower count' as a proxy for influence. But this measures social popularity, not code quality. You can have 10,000 followers but write code that no one uses.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creates a gap. </a:t>
            </a:r>
            <a:r>
              <a:rPr lang="ru"/>
              <a:t>We</a:t>
            </a:r>
            <a:r>
              <a:rPr lang="ru"/>
              <a:t> need a metric grounded in technical impact, not social reach. Just as academia h-index uses Papers and Citations, GitHub will use Repositories and Stars.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d20d631d8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d20d631d8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This is the core hypothesis of my thesis. We adapt the h-index to GitHub by changing the mapping.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Articles become public repositories. Citations become repository stars.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GitHub h-index is defined as the largest number h where a user has h repositories with at least h stars each.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shifts the focus from 'who knows you' to 'who uses your code.' It is a measure of reuse and technical value.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20d631d87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d20d631d87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Formally, where s_i represents the stars on the i-th repository, sorted in descending order.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algorithm sorts a user's repositories by star count. It then iterates through the list, checking if the star count is greater than or equal to the current position index.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process stops when the condition fails. The last valid index is the h-index.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ensures that a user with one repository of 1,000 stars still has a lower h-index than a user with 10 repositories of 10 stars each, rewarding consistent contribution.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20d631d87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d20d631d87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Let's look at a concrete example. Consider a developer with five repositories.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 sort them by stars: 12, 8, 5, 3, 1.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We check the condition: Is stars ≥ position?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12 is ≥ 1. Yes.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8 is ≥ 2. Yes.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5 is ≥ 3. Yes.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3 is ≥ 4. No.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condition fails at the fourth repository. Therefore, the h-index is 3.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This developer has 3 repositories with at least 3 stars each. This calculation is performed for every user in our dataset.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20d631d87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d20d631d87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 validate this metric, I needed data. I collected information on approximately 3.5 million GitHub users.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The main challenge was the GitHub API rate limits. Each token is limited to 5,000 points per hour.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 chose the GraphQL API over REST. GraphQL allows fetching multiple resources in a single query, reducing total API calls by roughly 70%.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efficiency was essential to collect repositories, stars, and profiles for millions of users within a reasonable timeframe.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d20d631d8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d20d631d8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 overcome rate limits, I implemented a TokenManager class.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This system rotates among multiple authentication tokens. If one token hits a 403 error, the system automatically switches to the next available one.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Crucially, this multi-token rotation increased our data parsing speed by 8 times compared to a single token.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 also added a checkpoint system. Progress is saved to disk after every batch. If the program crashes, it resumes from the last saved point, preventing data loss during long-running collection tasks.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20d631d8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d20d631d8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For user enumeration, we faced a limit of 1,000 users per query.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To collect broadly, we batched users by follower count and registration date. This allowed us to partition the user space and prioritize active users.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For each user, we fetched all public repositories, extracted star counts, and applied the h-index formula.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We also implemented error handling to gracefully skip deleted accounts and retry failed requests with exponential backoff.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98733" y="1191320"/>
            <a:ext cx="13632900" cy="32841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1pPr>
            <a:lvl2pPr lvl="1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2pPr>
            <a:lvl3pPr lvl="2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3pPr>
            <a:lvl4pPr lvl="3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4pPr>
            <a:lvl5pPr lvl="4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5pPr>
            <a:lvl6pPr lvl="5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6pPr>
            <a:lvl7pPr lvl="6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7pPr>
            <a:lvl8pPr lvl="7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8pPr>
            <a:lvl9pPr lvl="8" algn="ctr">
              <a:spcBef>
                <a:spcPts val="0"/>
              </a:spcBef>
              <a:spcAft>
                <a:spcPts val="0"/>
              </a:spcAft>
              <a:buSzPts val="8320"/>
              <a:buNone/>
              <a:defRPr sz="832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98720" y="4534600"/>
            <a:ext cx="13632900" cy="1268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498720" y="1769800"/>
            <a:ext cx="13632900" cy="31416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498720" y="5043560"/>
            <a:ext cx="13632900" cy="20814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1480" lvl="0" marL="457200" algn="ctr">
              <a:spcBef>
                <a:spcPts val="0"/>
              </a:spcBef>
              <a:spcAft>
                <a:spcPts val="0"/>
              </a:spcAft>
              <a:buSzPts val="2880"/>
              <a:buChar char="●"/>
              <a:defRPr sz="2880"/>
            </a:lvl1pPr>
            <a:lvl2pPr indent="-370840" lvl="1" marL="914400" algn="ctr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2pPr>
            <a:lvl3pPr indent="-370840" lvl="2" marL="1371600" algn="ctr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3pPr>
            <a:lvl4pPr indent="-370840" lvl="3" marL="1828800" algn="ctr">
              <a:spcBef>
                <a:spcPts val="0"/>
              </a:spcBef>
              <a:spcAft>
                <a:spcPts val="0"/>
              </a:spcAft>
              <a:buSzPts val="2240"/>
              <a:buChar char="●"/>
              <a:defRPr sz="2240"/>
            </a:lvl4pPr>
            <a:lvl5pPr indent="-370840" lvl="4" marL="2286000" algn="ctr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5pPr>
            <a:lvl6pPr indent="-370840" lvl="5" marL="2743200" algn="ctr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6pPr>
            <a:lvl7pPr indent="-370840" lvl="6" marL="3200400" algn="ctr">
              <a:spcBef>
                <a:spcPts val="0"/>
              </a:spcBef>
              <a:spcAft>
                <a:spcPts val="0"/>
              </a:spcAft>
              <a:buSzPts val="2240"/>
              <a:buChar char="●"/>
              <a:defRPr sz="2240"/>
            </a:lvl7pPr>
            <a:lvl8pPr indent="-370840" lvl="7" marL="3657600" algn="ctr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8pPr>
            <a:lvl9pPr indent="-370840" lvl="8" marL="4114800" algn="ctr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98720" y="3441360"/>
            <a:ext cx="13632900" cy="13470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1pPr>
            <a:lvl2pPr lvl="1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2pPr>
            <a:lvl3pPr lvl="2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3pPr>
            <a:lvl4pPr lvl="3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4pPr>
            <a:lvl5pPr lvl="4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5pPr>
            <a:lvl6pPr lvl="5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6pPr>
            <a:lvl7pPr lvl="6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7pPr>
            <a:lvl8pPr lvl="7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8pPr>
            <a:lvl9pPr lvl="8" algn="ctr">
              <a:spcBef>
                <a:spcPts val="0"/>
              </a:spcBef>
              <a:spcAft>
                <a:spcPts val="0"/>
              </a:spcAft>
              <a:buSzPts val="5760"/>
              <a:buNone/>
              <a:defRPr sz="576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2pPr>
            <a:lvl3pPr lvl="2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3pPr>
            <a:lvl4pPr lvl="3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4pPr>
            <a:lvl5pPr lvl="4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5pPr>
            <a:lvl6pPr lvl="5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6pPr>
            <a:lvl7pPr lvl="6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7pPr>
            <a:lvl8pPr lvl="7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8pPr>
            <a:lvl9pPr lvl="8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1480" lvl="0" marL="457200">
              <a:spcBef>
                <a:spcPts val="0"/>
              </a:spcBef>
              <a:spcAft>
                <a:spcPts val="0"/>
              </a:spcAft>
              <a:buSzPts val="2880"/>
              <a:buChar char="●"/>
              <a:defRPr sz="2880"/>
            </a:lvl1pPr>
            <a:lvl2pPr indent="-370840" lvl="1" marL="914400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2pPr>
            <a:lvl3pPr indent="-370840" lvl="2" marL="1371600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3pPr>
            <a:lvl4pPr indent="-370840" lvl="3" marL="1828800">
              <a:spcBef>
                <a:spcPts val="0"/>
              </a:spcBef>
              <a:spcAft>
                <a:spcPts val="0"/>
              </a:spcAft>
              <a:buSzPts val="2240"/>
              <a:buChar char="●"/>
              <a:defRPr sz="2240"/>
            </a:lvl4pPr>
            <a:lvl5pPr indent="-370840" lvl="4" marL="2286000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5pPr>
            <a:lvl6pPr indent="-370840" lvl="5" marL="2743200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6pPr>
            <a:lvl7pPr indent="-370840" lvl="6" marL="3200400">
              <a:spcBef>
                <a:spcPts val="0"/>
              </a:spcBef>
              <a:spcAft>
                <a:spcPts val="0"/>
              </a:spcAft>
              <a:buSzPts val="2240"/>
              <a:buChar char="●"/>
              <a:defRPr sz="2240"/>
            </a:lvl7pPr>
            <a:lvl8pPr indent="-370840" lvl="7" marL="3657600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8pPr>
            <a:lvl9pPr indent="-370840" lvl="8" marL="4114800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2pPr>
            <a:lvl3pPr lvl="2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3pPr>
            <a:lvl4pPr lvl="3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4pPr>
            <a:lvl5pPr lvl="4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5pPr>
            <a:lvl6pPr lvl="5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6pPr>
            <a:lvl7pPr lvl="6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7pPr>
            <a:lvl8pPr lvl="7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8pPr>
            <a:lvl9pPr lvl="8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49872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70840" lvl="0" marL="457200">
              <a:spcBef>
                <a:spcPts val="0"/>
              </a:spcBef>
              <a:spcAft>
                <a:spcPts val="0"/>
              </a:spcAft>
              <a:buSzPts val="2240"/>
              <a:buChar char="●"/>
              <a:defRPr sz="2240"/>
            </a:lvl1pPr>
            <a:lvl2pPr indent="-350520" lvl="1" marL="9144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2pPr>
            <a:lvl3pPr indent="-350520" lvl="2" marL="13716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3pPr>
            <a:lvl4pPr indent="-350520" lvl="3" marL="1828800">
              <a:spcBef>
                <a:spcPts val="0"/>
              </a:spcBef>
              <a:spcAft>
                <a:spcPts val="0"/>
              </a:spcAft>
              <a:buSzPts val="1920"/>
              <a:buChar char="●"/>
              <a:defRPr sz="1920"/>
            </a:lvl4pPr>
            <a:lvl5pPr indent="-350520" lvl="4" marL="22860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5pPr>
            <a:lvl6pPr indent="-350520" lvl="5" marL="27432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6pPr>
            <a:lvl7pPr indent="-350520" lvl="6" marL="3200400">
              <a:spcBef>
                <a:spcPts val="0"/>
              </a:spcBef>
              <a:spcAft>
                <a:spcPts val="0"/>
              </a:spcAft>
              <a:buSzPts val="1920"/>
              <a:buChar char="●"/>
              <a:defRPr sz="1920"/>
            </a:lvl7pPr>
            <a:lvl8pPr indent="-350520" lvl="7" marL="36576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8pPr>
            <a:lvl9pPr indent="-350520" lvl="8" marL="41148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7731840" y="1843960"/>
            <a:ext cx="6399900" cy="54663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70840" lvl="0" marL="457200">
              <a:spcBef>
                <a:spcPts val="0"/>
              </a:spcBef>
              <a:spcAft>
                <a:spcPts val="0"/>
              </a:spcAft>
              <a:buSzPts val="2240"/>
              <a:buChar char="●"/>
              <a:defRPr sz="2240"/>
            </a:lvl1pPr>
            <a:lvl2pPr indent="-350520" lvl="1" marL="9144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2pPr>
            <a:lvl3pPr indent="-350520" lvl="2" marL="13716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3pPr>
            <a:lvl4pPr indent="-350520" lvl="3" marL="1828800">
              <a:spcBef>
                <a:spcPts val="0"/>
              </a:spcBef>
              <a:spcAft>
                <a:spcPts val="0"/>
              </a:spcAft>
              <a:buSzPts val="1920"/>
              <a:buChar char="●"/>
              <a:defRPr sz="1920"/>
            </a:lvl4pPr>
            <a:lvl5pPr indent="-350520" lvl="4" marL="22860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5pPr>
            <a:lvl6pPr indent="-350520" lvl="5" marL="27432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6pPr>
            <a:lvl7pPr indent="-350520" lvl="6" marL="3200400">
              <a:spcBef>
                <a:spcPts val="0"/>
              </a:spcBef>
              <a:spcAft>
                <a:spcPts val="0"/>
              </a:spcAft>
              <a:buSzPts val="1920"/>
              <a:buChar char="●"/>
              <a:defRPr sz="1920"/>
            </a:lvl7pPr>
            <a:lvl8pPr indent="-350520" lvl="7" marL="36576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8pPr>
            <a:lvl9pPr indent="-350520" lvl="8" marL="41148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1pPr>
            <a:lvl2pPr lvl="1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2pPr>
            <a:lvl3pPr lvl="2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3pPr>
            <a:lvl4pPr lvl="3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4pPr>
            <a:lvl5pPr lvl="4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5pPr>
            <a:lvl6pPr lvl="5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6pPr>
            <a:lvl7pPr lvl="6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7pPr>
            <a:lvl8pPr lvl="7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8pPr>
            <a:lvl9pPr lvl="8">
              <a:spcBef>
                <a:spcPts val="0"/>
              </a:spcBef>
              <a:spcAft>
                <a:spcPts val="0"/>
              </a:spcAft>
              <a:buSzPts val="4480"/>
              <a:buNone/>
              <a:defRPr sz="4480"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498720" y="888960"/>
            <a:ext cx="4492800" cy="12090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1pPr>
            <a:lvl2pPr lvl="1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2pPr>
            <a:lvl3pPr lvl="2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3pPr>
            <a:lvl4pPr lvl="3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4pPr>
            <a:lvl5pPr lvl="4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5pPr>
            <a:lvl6pPr lvl="5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6pPr>
            <a:lvl7pPr lvl="6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7pPr>
            <a:lvl8pPr lvl="7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8pPr>
            <a:lvl9pPr lvl="8">
              <a:spcBef>
                <a:spcPts val="0"/>
              </a:spcBef>
              <a:spcAft>
                <a:spcPts val="0"/>
              </a:spcAft>
              <a:buSzPts val="3840"/>
              <a:buNone/>
              <a:defRPr sz="384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498720" y="2223360"/>
            <a:ext cx="4492800" cy="5087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350520" lvl="0" marL="457200">
              <a:spcBef>
                <a:spcPts val="0"/>
              </a:spcBef>
              <a:spcAft>
                <a:spcPts val="0"/>
              </a:spcAft>
              <a:buSzPts val="1920"/>
              <a:buChar char="●"/>
              <a:defRPr sz="1920"/>
            </a:lvl1pPr>
            <a:lvl2pPr indent="-350520" lvl="1" marL="9144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2pPr>
            <a:lvl3pPr indent="-350520" lvl="2" marL="13716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3pPr>
            <a:lvl4pPr indent="-350520" lvl="3" marL="1828800">
              <a:spcBef>
                <a:spcPts val="0"/>
              </a:spcBef>
              <a:spcAft>
                <a:spcPts val="0"/>
              </a:spcAft>
              <a:buSzPts val="1920"/>
              <a:buChar char="●"/>
              <a:defRPr sz="1920"/>
            </a:lvl4pPr>
            <a:lvl5pPr indent="-350520" lvl="4" marL="22860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5pPr>
            <a:lvl6pPr indent="-350520" lvl="5" marL="27432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6pPr>
            <a:lvl7pPr indent="-350520" lvl="6" marL="3200400">
              <a:spcBef>
                <a:spcPts val="0"/>
              </a:spcBef>
              <a:spcAft>
                <a:spcPts val="0"/>
              </a:spcAft>
              <a:buSzPts val="1920"/>
              <a:buChar char="●"/>
              <a:defRPr sz="1920"/>
            </a:lvl7pPr>
            <a:lvl8pPr indent="-350520" lvl="7" marL="3657600">
              <a:spcBef>
                <a:spcPts val="0"/>
              </a:spcBef>
              <a:spcAft>
                <a:spcPts val="0"/>
              </a:spcAft>
              <a:buSzPts val="1920"/>
              <a:buChar char="○"/>
              <a:defRPr sz="1920"/>
            </a:lvl8pPr>
            <a:lvl9pPr indent="-350520" lvl="8" marL="4114800">
              <a:spcBef>
                <a:spcPts val="0"/>
              </a:spcBef>
              <a:spcAft>
                <a:spcPts val="0"/>
              </a:spcAft>
              <a:buSzPts val="1920"/>
              <a:buChar char="■"/>
              <a:defRPr sz="192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784400" y="720240"/>
            <a:ext cx="10188600" cy="65454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1pPr>
            <a:lvl2pPr lvl="1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2pPr>
            <a:lvl3pPr lvl="2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3pPr>
            <a:lvl4pPr lvl="3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4pPr>
            <a:lvl5pPr lvl="4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5pPr>
            <a:lvl6pPr lvl="5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6pPr>
            <a:lvl7pPr lvl="6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7pPr>
            <a:lvl8pPr lvl="7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8pPr>
            <a:lvl9pPr lvl="8">
              <a:spcBef>
                <a:spcPts val="0"/>
              </a:spcBef>
              <a:spcAft>
                <a:spcPts val="0"/>
              </a:spcAft>
              <a:buSzPts val="7680"/>
              <a:buNone/>
              <a:defRPr sz="768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315200" y="-200"/>
            <a:ext cx="7315200" cy="822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46275" lIns="146275" spcFirstLastPara="1" rIns="146275" wrap="square" tIns="146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24800" y="1973080"/>
            <a:ext cx="6472200" cy="2371800"/>
          </a:xfrm>
          <a:prstGeom prst="rect">
            <a:avLst/>
          </a:prstGeom>
        </p:spPr>
        <p:txBody>
          <a:bodyPr anchorCtr="0" anchor="b" bIns="146275" lIns="146275" spcFirstLastPara="1" rIns="146275" wrap="square" tIns="14627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1pPr>
            <a:lvl2pPr lvl="1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2pPr>
            <a:lvl3pPr lvl="2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3pPr>
            <a:lvl4pPr lvl="3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4pPr>
            <a:lvl5pPr lvl="4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5pPr>
            <a:lvl6pPr lvl="5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6pPr>
            <a:lvl7pPr lvl="6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7pPr>
            <a:lvl8pPr lvl="7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8pPr>
            <a:lvl9pPr lvl="8" algn="ctr">
              <a:spcBef>
                <a:spcPts val="0"/>
              </a:spcBef>
              <a:spcAft>
                <a:spcPts val="0"/>
              </a:spcAft>
              <a:buSzPts val="6720"/>
              <a:buNone/>
              <a:defRPr sz="672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24800" y="4484920"/>
            <a:ext cx="6472200" cy="1976100"/>
          </a:xfrm>
          <a:prstGeom prst="rect">
            <a:avLst/>
          </a:prstGeom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360"/>
              <a:buNone/>
              <a:defRPr sz="336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7903200" y="1158520"/>
            <a:ext cx="6139200" cy="5912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-411480" lvl="0" marL="457200">
              <a:spcBef>
                <a:spcPts val="0"/>
              </a:spcBef>
              <a:spcAft>
                <a:spcPts val="0"/>
              </a:spcAft>
              <a:buSzPts val="2880"/>
              <a:buChar char="●"/>
              <a:defRPr sz="2880"/>
            </a:lvl1pPr>
            <a:lvl2pPr indent="-370840" lvl="1" marL="914400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2pPr>
            <a:lvl3pPr indent="-370840" lvl="2" marL="1371600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3pPr>
            <a:lvl4pPr indent="-370840" lvl="3" marL="1828800">
              <a:spcBef>
                <a:spcPts val="0"/>
              </a:spcBef>
              <a:spcAft>
                <a:spcPts val="0"/>
              </a:spcAft>
              <a:buSzPts val="2240"/>
              <a:buChar char="●"/>
              <a:defRPr sz="2240"/>
            </a:lvl4pPr>
            <a:lvl5pPr indent="-370840" lvl="4" marL="2286000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5pPr>
            <a:lvl6pPr indent="-370840" lvl="5" marL="2743200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6pPr>
            <a:lvl7pPr indent="-370840" lvl="6" marL="3200400">
              <a:spcBef>
                <a:spcPts val="0"/>
              </a:spcBef>
              <a:spcAft>
                <a:spcPts val="0"/>
              </a:spcAft>
              <a:buSzPts val="2240"/>
              <a:buChar char="●"/>
              <a:defRPr sz="2240"/>
            </a:lvl7pPr>
            <a:lvl8pPr indent="-370840" lvl="7" marL="3657600">
              <a:spcBef>
                <a:spcPts val="0"/>
              </a:spcBef>
              <a:spcAft>
                <a:spcPts val="0"/>
              </a:spcAft>
              <a:buSzPts val="2240"/>
              <a:buChar char="○"/>
              <a:defRPr sz="2240"/>
            </a:lvl8pPr>
            <a:lvl9pPr indent="-370840" lvl="8" marL="4114800">
              <a:spcBef>
                <a:spcPts val="0"/>
              </a:spcBef>
              <a:spcAft>
                <a:spcPts val="0"/>
              </a:spcAft>
              <a:buSzPts val="2240"/>
              <a:buChar char="■"/>
              <a:defRPr sz="224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498720" y="6768920"/>
            <a:ext cx="9598200" cy="9681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80"/>
              <a:buNone/>
              <a:defRPr sz="2880"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>
              <a:buNone/>
              <a:defRPr sz="1600"/>
            </a:lvl1pPr>
            <a:lvl2pPr lvl="1">
              <a:buNone/>
              <a:defRPr sz="1600"/>
            </a:lvl2pPr>
            <a:lvl3pPr lvl="2">
              <a:buNone/>
              <a:defRPr sz="1600"/>
            </a:lvl3pPr>
            <a:lvl4pPr lvl="3">
              <a:buNone/>
              <a:defRPr sz="1600"/>
            </a:lvl4pPr>
            <a:lvl5pPr lvl="4">
              <a:buNone/>
              <a:defRPr sz="1600"/>
            </a:lvl5pPr>
            <a:lvl6pPr lvl="5">
              <a:buNone/>
              <a:defRPr sz="1600"/>
            </a:lvl6pPr>
            <a:lvl7pPr lvl="6">
              <a:buNone/>
              <a:defRPr sz="1600"/>
            </a:lvl7pPr>
            <a:lvl8pPr lvl="7">
              <a:buNone/>
              <a:defRPr sz="1600"/>
            </a:lvl8pPr>
            <a:lvl9pPr lvl="8">
              <a:buNone/>
              <a:defRPr sz="16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98720" y="712040"/>
            <a:ext cx="13632900" cy="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80"/>
              <a:buNone/>
              <a:defRPr sz="448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98720" y="1843960"/>
            <a:ext cx="13632900" cy="54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46275" lIns="146275" spcFirstLastPara="1" rIns="146275" wrap="square" tIns="146275">
            <a:normAutofit/>
          </a:bodyPr>
          <a:lstStyle>
            <a:lvl1pPr indent="-41148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80"/>
              <a:buChar char="●"/>
              <a:defRPr sz="2880">
                <a:solidFill>
                  <a:schemeClr val="dk2"/>
                </a:solidFill>
              </a:defRPr>
            </a:lvl1pPr>
            <a:lvl2pPr indent="-37084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Char char="○"/>
              <a:defRPr sz="2240">
                <a:solidFill>
                  <a:schemeClr val="dk2"/>
                </a:solidFill>
              </a:defRPr>
            </a:lvl2pPr>
            <a:lvl3pPr indent="-37084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Char char="■"/>
              <a:defRPr sz="2240">
                <a:solidFill>
                  <a:schemeClr val="dk2"/>
                </a:solidFill>
              </a:defRPr>
            </a:lvl3pPr>
            <a:lvl4pPr indent="-37084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Char char="●"/>
              <a:defRPr sz="2240">
                <a:solidFill>
                  <a:schemeClr val="dk2"/>
                </a:solidFill>
              </a:defRPr>
            </a:lvl4pPr>
            <a:lvl5pPr indent="-37084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Char char="○"/>
              <a:defRPr sz="2240">
                <a:solidFill>
                  <a:schemeClr val="dk2"/>
                </a:solidFill>
              </a:defRPr>
            </a:lvl5pPr>
            <a:lvl6pPr indent="-37084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Char char="■"/>
              <a:defRPr sz="2240">
                <a:solidFill>
                  <a:schemeClr val="dk2"/>
                </a:solidFill>
              </a:defRPr>
            </a:lvl6pPr>
            <a:lvl7pPr indent="-37084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Char char="●"/>
              <a:defRPr sz="2240">
                <a:solidFill>
                  <a:schemeClr val="dk2"/>
                </a:solidFill>
              </a:defRPr>
            </a:lvl7pPr>
            <a:lvl8pPr indent="-37084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Char char="○"/>
              <a:defRPr sz="2240">
                <a:solidFill>
                  <a:schemeClr val="dk2"/>
                </a:solidFill>
              </a:defRPr>
            </a:lvl8pPr>
            <a:lvl9pPr indent="-37084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40"/>
              <a:buChar char="■"/>
              <a:defRPr sz="224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46275" lIns="146275" spcFirstLastPara="1" rIns="146275" wrap="square" tIns="146275">
            <a:normAutofit/>
          </a:bodyPr>
          <a:lstStyle>
            <a:lvl1pPr lvl="0" algn="r">
              <a:buNone/>
              <a:defRPr sz="1600">
                <a:solidFill>
                  <a:schemeClr val="dk2"/>
                </a:solidFill>
              </a:defRPr>
            </a:lvl1pPr>
            <a:lvl2pPr lvl="1" algn="r">
              <a:buNone/>
              <a:defRPr sz="1600">
                <a:solidFill>
                  <a:schemeClr val="dk2"/>
                </a:solidFill>
              </a:defRPr>
            </a:lvl2pPr>
            <a:lvl3pPr lvl="2" algn="r">
              <a:buNone/>
              <a:defRPr sz="1600">
                <a:solidFill>
                  <a:schemeClr val="dk2"/>
                </a:solidFill>
              </a:defRPr>
            </a:lvl3pPr>
            <a:lvl4pPr lvl="3" algn="r">
              <a:buNone/>
              <a:defRPr sz="1600">
                <a:solidFill>
                  <a:schemeClr val="dk2"/>
                </a:solidFill>
              </a:defRPr>
            </a:lvl4pPr>
            <a:lvl5pPr lvl="4" algn="r">
              <a:buNone/>
              <a:defRPr sz="1600">
                <a:solidFill>
                  <a:schemeClr val="dk2"/>
                </a:solidFill>
              </a:defRPr>
            </a:lvl5pPr>
            <a:lvl6pPr lvl="5" algn="r">
              <a:buNone/>
              <a:defRPr sz="1600">
                <a:solidFill>
                  <a:schemeClr val="dk2"/>
                </a:solidFill>
              </a:defRPr>
            </a:lvl6pPr>
            <a:lvl7pPr lvl="6" algn="r">
              <a:buNone/>
              <a:defRPr sz="1600">
                <a:solidFill>
                  <a:schemeClr val="dk2"/>
                </a:solidFill>
              </a:defRPr>
            </a:lvl7pPr>
            <a:lvl8pPr lvl="7" algn="r">
              <a:buNone/>
              <a:defRPr sz="1600">
                <a:solidFill>
                  <a:schemeClr val="dk2"/>
                </a:solidFill>
              </a:defRPr>
            </a:lvl8pPr>
            <a:lvl9pPr lvl="8" algn="r">
              <a:buNone/>
              <a:defRPr sz="1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072350" y="3861825"/>
            <a:ext cx="12485700" cy="14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750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Adapting academic impact measurement for developer influence</a:t>
            </a:r>
            <a:endParaRPr sz="3750"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1072350" y="5632200"/>
            <a:ext cx="8503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Mykhailo Pavlov </a:t>
            </a:r>
            <a:r>
              <a:rPr lang="ru" sz="22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• </a:t>
            </a:r>
            <a:r>
              <a:rPr lang="ru" sz="22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Comenius University, Bratislava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50" y="1428975"/>
            <a:ext cx="14630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0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The h-index Metric for GitHub</a:t>
            </a:r>
            <a:endParaRPr sz="7000"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076025" y="6264300"/>
            <a:ext cx="9830700" cy="104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2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Supervisor: Mgr. Marek Šuppa </a:t>
            </a:r>
            <a:r>
              <a:rPr lang="ru" sz="22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• Comenius University, Bratislava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538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6E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02" name="Google Shape;202;p22"/>
          <p:cNvSpPr/>
          <p:nvPr/>
        </p:nvSpPr>
        <p:spPr>
          <a:xfrm>
            <a:off x="646149" y="462274"/>
            <a:ext cx="133380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0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415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Enriching Profiles for Machine Learning</a:t>
            </a:r>
            <a:endParaRPr b="0" i="0" sz="5200" u="none" cap="none" strike="noStrike"/>
          </a:p>
        </p:txBody>
      </p:sp>
      <p:sp>
        <p:nvSpPr>
          <p:cNvPr id="203" name="Google Shape;203;p22"/>
          <p:cNvSpPr/>
          <p:nvPr/>
        </p:nvSpPr>
        <p:spPr>
          <a:xfrm>
            <a:off x="646149" y="1296664"/>
            <a:ext cx="94551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57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300"/>
              <a:buFont typeface="Baskervville"/>
              <a:buNone/>
            </a:pPr>
            <a:r>
              <a:rPr b="0" i="0" lang="ru" sz="40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13 Features Collected for ML Model</a:t>
            </a:r>
            <a:endParaRPr b="0" i="0" sz="4000" u="none" cap="none" strike="noStrike"/>
          </a:p>
        </p:txBody>
      </p:sp>
      <p:sp>
        <p:nvSpPr>
          <p:cNvPr id="204" name="Google Shape;204;p22"/>
          <p:cNvSpPr/>
          <p:nvPr/>
        </p:nvSpPr>
        <p:spPr>
          <a:xfrm>
            <a:off x="646149" y="2001034"/>
            <a:ext cx="44478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500"/>
              <a:buFont typeface="Baskervville"/>
              <a:buNone/>
            </a:pPr>
            <a:r>
              <a:rPr b="0" i="0" lang="ru" sz="30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Repository Metrics</a:t>
            </a:r>
            <a:endParaRPr b="0" i="0" sz="3000" u="none" cap="none" strike="noStrike"/>
          </a:p>
        </p:txBody>
      </p:sp>
      <p:sp>
        <p:nvSpPr>
          <p:cNvPr id="205" name="Google Shape;205;p22"/>
          <p:cNvSpPr/>
          <p:nvPr/>
        </p:nvSpPr>
        <p:spPr>
          <a:xfrm>
            <a:off x="646152" y="2510797"/>
            <a:ext cx="133380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1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repo count, total stars, avg stars, median stars, max stars, star variance, stars per repo</a:t>
            </a:r>
            <a:endParaRPr b="0" i="0" sz="1900" u="none" cap="none" strike="noStrike"/>
          </a:p>
        </p:txBody>
      </p:sp>
      <p:sp>
        <p:nvSpPr>
          <p:cNvPr id="206" name="Google Shape;206;p22"/>
          <p:cNvSpPr/>
          <p:nvPr/>
        </p:nvSpPr>
        <p:spPr>
          <a:xfrm>
            <a:off x="646152" y="2899417"/>
            <a:ext cx="31848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500"/>
              <a:buFont typeface="Baskervville"/>
              <a:buNone/>
            </a:pPr>
            <a:r>
              <a:rPr b="0" i="0" lang="ru" sz="30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Social Metrics</a:t>
            </a:r>
            <a:endParaRPr b="0" i="0" sz="3000" u="none" cap="none" strike="noStrike"/>
          </a:p>
        </p:txBody>
      </p:sp>
      <p:sp>
        <p:nvSpPr>
          <p:cNvPr id="207" name="Google Shape;207;p22"/>
          <p:cNvSpPr/>
          <p:nvPr/>
        </p:nvSpPr>
        <p:spPr>
          <a:xfrm>
            <a:off x="646152" y="3473775"/>
            <a:ext cx="133380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1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followers count, following count, followers per repo, reciprocity ratio</a:t>
            </a:r>
            <a:endParaRPr b="0" i="0" sz="1900" u="none" cap="none" strike="noStrike"/>
          </a:p>
        </p:txBody>
      </p:sp>
      <p:sp>
        <p:nvSpPr>
          <p:cNvPr id="208" name="Google Shape;208;p22"/>
          <p:cNvSpPr/>
          <p:nvPr/>
        </p:nvSpPr>
        <p:spPr>
          <a:xfrm>
            <a:off x="646152" y="3862395"/>
            <a:ext cx="31848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500"/>
              <a:buFont typeface="Baskervville"/>
              <a:buNone/>
            </a:pPr>
            <a:r>
              <a:rPr b="0" i="0" lang="ru" sz="30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Profile Metadata</a:t>
            </a:r>
            <a:endParaRPr b="0" i="0" sz="3000" u="none" cap="none" strike="noStrike"/>
          </a:p>
        </p:txBody>
      </p:sp>
      <p:sp>
        <p:nvSpPr>
          <p:cNvPr id="209" name="Google Shape;209;p22"/>
          <p:cNvSpPr/>
          <p:nvPr/>
        </p:nvSpPr>
        <p:spPr>
          <a:xfrm>
            <a:off x="646152" y="4436752"/>
            <a:ext cx="13338000" cy="2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1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organizations count, bio length</a:t>
            </a:r>
            <a:endParaRPr b="0" i="0" sz="1900" u="none" cap="none" strike="noStrike"/>
          </a:p>
        </p:txBody>
      </p:sp>
      <p:sp>
        <p:nvSpPr>
          <p:cNvPr id="210" name="Google Shape;210;p22"/>
          <p:cNvSpPr/>
          <p:nvPr/>
        </p:nvSpPr>
        <p:spPr>
          <a:xfrm>
            <a:off x="646152" y="4825372"/>
            <a:ext cx="6060300" cy="5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757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300"/>
              <a:buFont typeface="Baskervville"/>
              <a:buNone/>
            </a:pPr>
            <a:r>
              <a:rPr b="0" i="0" lang="ru" sz="30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Social Network Links Extraction</a:t>
            </a:r>
            <a:endParaRPr b="0" i="0" sz="3000" u="none" cap="none" strike="noStrike"/>
          </a:p>
        </p:txBody>
      </p:sp>
      <p:sp>
        <p:nvSpPr>
          <p:cNvPr id="211" name="Google Shape;211;p22"/>
          <p:cNvSpPr/>
          <p:nvPr/>
        </p:nvSpPr>
        <p:spPr>
          <a:xfrm>
            <a:off x="646152" y="5532485"/>
            <a:ext cx="13338000" cy="9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90525" lvl="0" marL="342900" marR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900"/>
              <a:buFont typeface="Poppins"/>
              <a:buChar char="•"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Step 1: Direct fields via GraphQL (websiteUrl, twitterUsername)</a:t>
            </a:r>
            <a:endParaRPr b="0" i="0" sz="1900" u="none" cap="none" strike="noStrike"/>
          </a:p>
          <a:p>
            <a:pPr indent="-390525" lvl="0" marL="342900" marR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900"/>
              <a:buFont typeface="Poppins"/>
              <a:buChar char="•"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Step 2: Regex on bio, company, location to find URLs/emails</a:t>
            </a:r>
            <a:endParaRPr b="0" i="0" sz="1900" u="none" cap="none" strike="noStrike"/>
          </a:p>
          <a:p>
            <a:pPr indent="-390525" lvl="0" marL="342900" marR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900"/>
              <a:buFont typeface="Poppins"/>
              <a:buChar char="•"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Step 3: Fallback to public HTML profile page if needed</a:t>
            </a:r>
            <a:endParaRPr b="0" i="0" sz="1900" u="none" cap="none" strike="noStrike"/>
          </a:p>
          <a:p>
            <a:pPr indent="-390525" lvl="0" marL="342900" marR="0" rtl="0" algn="l">
              <a:lnSpc>
                <a:spcPct val="143478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900"/>
              <a:buFont typeface="Poppins"/>
              <a:buChar char="•"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Classify links: Twitter/X, LinkedIn, </a:t>
            </a:r>
            <a:r>
              <a:rPr lang="ru" sz="19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Instagram, </a:t>
            </a: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YouTube, Mastodon, Telegram</a:t>
            </a:r>
            <a:endParaRPr b="0" i="0" sz="1900" u="none" cap="none" strike="noStrik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3"/>
          <p:cNvSpPr/>
          <p:nvPr/>
        </p:nvSpPr>
        <p:spPr>
          <a:xfrm>
            <a:off x="649129" y="779621"/>
            <a:ext cx="130191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Why Random Forest for h-index Prediction?</a:t>
            </a:r>
            <a:endParaRPr b="0" i="0" sz="5200" u="none" cap="none" strike="noStrike"/>
          </a:p>
        </p:txBody>
      </p:sp>
      <p:sp>
        <p:nvSpPr>
          <p:cNvPr id="217" name="Google Shape;217;p23"/>
          <p:cNvSpPr/>
          <p:nvPr/>
        </p:nvSpPr>
        <p:spPr>
          <a:xfrm>
            <a:off x="649200" y="1749024"/>
            <a:ext cx="133320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GitHub h-index follows a heavy-tailed distribution with many low values and few extreme highs. Random Forest handles these outliers and non-linear relationships better than linear models.</a:t>
            </a:r>
            <a:endParaRPr b="0" i="0" sz="1900" u="none" cap="none" strike="noStrike"/>
          </a:p>
        </p:txBody>
      </p:sp>
      <p:sp>
        <p:nvSpPr>
          <p:cNvPr id="218" name="Google Shape;218;p23"/>
          <p:cNvSpPr/>
          <p:nvPr/>
        </p:nvSpPr>
        <p:spPr>
          <a:xfrm>
            <a:off x="649129" y="2785705"/>
            <a:ext cx="6573300" cy="1537500"/>
          </a:xfrm>
          <a:prstGeom prst="roundRect">
            <a:avLst>
              <a:gd fmla="val 18096" name="adj"/>
            </a:avLst>
          </a:prstGeom>
          <a:solidFill>
            <a:srgbClr val="FFFFFF"/>
          </a:solidFill>
          <a:ln cap="flat" cmpd="sng" w="22850">
            <a:solidFill>
              <a:srgbClr val="D2C5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3"/>
          <p:cNvSpPr/>
          <p:nvPr/>
        </p:nvSpPr>
        <p:spPr>
          <a:xfrm>
            <a:off x="857378" y="2993950"/>
            <a:ext cx="54882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Heavy-Tailed Distribution</a:t>
            </a:r>
            <a:endParaRPr b="0" i="0" sz="2800" u="none" cap="none" strike="noStrike"/>
          </a:p>
        </p:txBody>
      </p:sp>
      <p:sp>
        <p:nvSpPr>
          <p:cNvPr id="220" name="Google Shape;220;p23"/>
          <p:cNvSpPr/>
          <p:nvPr/>
        </p:nvSpPr>
        <p:spPr>
          <a:xfrm>
            <a:off x="857369" y="3521631"/>
            <a:ext cx="61569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GitHub h-index follows a heavy-tailed distribution</a:t>
            </a:r>
            <a:r>
              <a:rPr lang="ru" sz="145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. M</a:t>
            </a: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any low values, few extreme highs</a:t>
            </a:r>
            <a:endParaRPr b="0" i="0" sz="1450" u="none" cap="none" strike="noStrike"/>
          </a:p>
        </p:txBody>
      </p:sp>
      <p:sp>
        <p:nvSpPr>
          <p:cNvPr id="221" name="Google Shape;221;p23"/>
          <p:cNvSpPr/>
          <p:nvPr/>
        </p:nvSpPr>
        <p:spPr>
          <a:xfrm>
            <a:off x="7407831" y="2785705"/>
            <a:ext cx="6573300" cy="1537500"/>
          </a:xfrm>
          <a:prstGeom prst="roundRect">
            <a:avLst>
              <a:gd fmla="val 18096" name="adj"/>
            </a:avLst>
          </a:prstGeom>
          <a:solidFill>
            <a:srgbClr val="FFFFFF"/>
          </a:solidFill>
          <a:ln cap="flat" cmpd="sng" w="22850">
            <a:solidFill>
              <a:srgbClr val="D2C5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3"/>
          <p:cNvSpPr/>
          <p:nvPr/>
        </p:nvSpPr>
        <p:spPr>
          <a:xfrm>
            <a:off x="7616077" y="2993950"/>
            <a:ext cx="5286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Handles Non-Linearity</a:t>
            </a:r>
            <a:endParaRPr b="0" i="0" sz="2800" u="none" cap="none" strike="noStrike"/>
          </a:p>
        </p:txBody>
      </p:sp>
      <p:sp>
        <p:nvSpPr>
          <p:cNvPr id="223" name="Google Shape;223;p23"/>
          <p:cNvSpPr/>
          <p:nvPr/>
        </p:nvSpPr>
        <p:spPr>
          <a:xfrm>
            <a:off x="7616071" y="3521631"/>
            <a:ext cx="61569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Random Forest handles outliers and non-linear relationships better than linear models</a:t>
            </a:r>
            <a:endParaRPr b="0" i="0" sz="1450" u="none" cap="none" strike="noStrike"/>
          </a:p>
        </p:txBody>
      </p:sp>
      <p:sp>
        <p:nvSpPr>
          <p:cNvPr id="224" name="Google Shape;224;p23"/>
          <p:cNvSpPr/>
          <p:nvPr/>
        </p:nvSpPr>
        <p:spPr>
          <a:xfrm>
            <a:off x="649129" y="4508659"/>
            <a:ext cx="6573300" cy="1537500"/>
          </a:xfrm>
          <a:prstGeom prst="roundRect">
            <a:avLst>
              <a:gd fmla="val 18096" name="adj"/>
            </a:avLst>
          </a:prstGeom>
          <a:solidFill>
            <a:srgbClr val="FFFFFF"/>
          </a:solidFill>
          <a:ln cap="flat" cmpd="sng" w="22850">
            <a:solidFill>
              <a:srgbClr val="D2C5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3"/>
          <p:cNvSpPr/>
          <p:nvPr/>
        </p:nvSpPr>
        <p:spPr>
          <a:xfrm>
            <a:off x="857369" y="4716899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Feature Importance</a:t>
            </a:r>
            <a:endParaRPr b="0" i="0" sz="2800" u="none" cap="none" strike="noStrike"/>
          </a:p>
        </p:txBody>
      </p:sp>
      <p:sp>
        <p:nvSpPr>
          <p:cNvPr id="226" name="Google Shape;226;p23"/>
          <p:cNvSpPr/>
          <p:nvPr/>
        </p:nvSpPr>
        <p:spPr>
          <a:xfrm>
            <a:off x="857369" y="5244584"/>
            <a:ext cx="61569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Provides built-in feature importance</a:t>
            </a:r>
            <a:r>
              <a:rPr lang="ru" sz="145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" sz="145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elps interpret which factors matter most</a:t>
            </a:r>
            <a:endParaRPr b="0" i="0" sz="1450" u="none" cap="none" strike="noStrike"/>
          </a:p>
        </p:txBody>
      </p:sp>
      <p:sp>
        <p:nvSpPr>
          <p:cNvPr id="227" name="Google Shape;227;p23"/>
          <p:cNvSpPr/>
          <p:nvPr/>
        </p:nvSpPr>
        <p:spPr>
          <a:xfrm>
            <a:off x="7407831" y="4508659"/>
            <a:ext cx="6573300" cy="1537500"/>
          </a:xfrm>
          <a:prstGeom prst="roundRect">
            <a:avLst>
              <a:gd fmla="val 18096" name="adj"/>
            </a:avLst>
          </a:prstGeom>
          <a:solidFill>
            <a:srgbClr val="FFFFFF"/>
          </a:solidFill>
          <a:ln cap="flat" cmpd="sng" w="22850">
            <a:solidFill>
              <a:srgbClr val="D2C5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3"/>
          <p:cNvSpPr/>
          <p:nvPr/>
        </p:nvSpPr>
        <p:spPr>
          <a:xfrm>
            <a:off x="7616071" y="4716899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Robust to Skew</a:t>
            </a:r>
            <a:endParaRPr b="0" i="0" sz="2800" u="none" cap="none" strike="noStrike"/>
          </a:p>
        </p:txBody>
      </p:sp>
      <p:sp>
        <p:nvSpPr>
          <p:cNvPr id="229" name="Google Shape;229;p23"/>
          <p:cNvSpPr/>
          <p:nvPr/>
        </p:nvSpPr>
        <p:spPr>
          <a:xfrm>
            <a:off x="7616071" y="5244584"/>
            <a:ext cx="61569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Robust to skewed data without extensive preprocessing</a:t>
            </a:r>
            <a:endParaRPr b="0" i="0" sz="1450" u="none" cap="none" strike="noStrike"/>
          </a:p>
        </p:txBody>
      </p:sp>
      <p:sp>
        <p:nvSpPr>
          <p:cNvPr id="230" name="Google Shape;230;p23"/>
          <p:cNvSpPr/>
          <p:nvPr/>
        </p:nvSpPr>
        <p:spPr>
          <a:xfrm>
            <a:off x="649129" y="6254829"/>
            <a:ext cx="6573300" cy="1195200"/>
          </a:xfrm>
          <a:prstGeom prst="roundRect">
            <a:avLst>
              <a:gd fmla="val 23280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3"/>
          <p:cNvSpPr/>
          <p:nvPr/>
        </p:nvSpPr>
        <p:spPr>
          <a:xfrm>
            <a:off x="834509" y="6440210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Baskervville"/>
                <a:ea typeface="Baskervville"/>
                <a:cs typeface="Baskervville"/>
                <a:sym typeface="Baskervville"/>
              </a:rPr>
              <a:t>Linear Model</a:t>
            </a:r>
            <a:endParaRPr b="0" i="0" sz="2800" u="none" cap="none" strike="noStrike"/>
          </a:p>
        </p:txBody>
      </p:sp>
      <p:sp>
        <p:nvSpPr>
          <p:cNvPr id="232" name="Google Shape;232;p23"/>
          <p:cNvSpPr/>
          <p:nvPr/>
        </p:nvSpPr>
        <p:spPr>
          <a:xfrm>
            <a:off x="834509" y="6967895"/>
            <a:ext cx="62025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Struggles with extremes</a:t>
            </a:r>
            <a:endParaRPr b="0" i="0" sz="1900" u="none" cap="none" strike="noStrike"/>
          </a:p>
        </p:txBody>
      </p:sp>
      <p:sp>
        <p:nvSpPr>
          <p:cNvPr id="233" name="Google Shape;233;p23"/>
          <p:cNvSpPr/>
          <p:nvPr/>
        </p:nvSpPr>
        <p:spPr>
          <a:xfrm>
            <a:off x="7407831" y="6254829"/>
            <a:ext cx="6573300" cy="1195200"/>
          </a:xfrm>
          <a:prstGeom prst="roundRect">
            <a:avLst>
              <a:gd fmla="val 23280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3"/>
          <p:cNvSpPr/>
          <p:nvPr/>
        </p:nvSpPr>
        <p:spPr>
          <a:xfrm>
            <a:off x="7593211" y="6440210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Baskervville"/>
                <a:ea typeface="Baskervville"/>
                <a:cs typeface="Baskervville"/>
                <a:sym typeface="Baskervville"/>
              </a:rPr>
              <a:t>Random Forest</a:t>
            </a:r>
            <a:endParaRPr b="0" i="0" sz="2800" u="none" cap="none" strike="noStrike"/>
          </a:p>
        </p:txBody>
      </p:sp>
      <p:sp>
        <p:nvSpPr>
          <p:cNvPr id="235" name="Google Shape;235;p23"/>
          <p:cNvSpPr/>
          <p:nvPr/>
        </p:nvSpPr>
        <p:spPr>
          <a:xfrm>
            <a:off x="7593211" y="6967895"/>
            <a:ext cx="6202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Handles tail values well</a:t>
            </a:r>
            <a:endParaRPr b="0" i="0" sz="1900" u="none" cap="none" strike="noStrike"/>
          </a:p>
        </p:txBody>
      </p:sp>
      <p:sp>
        <p:nvSpPr>
          <p:cNvPr id="236" name="Google Shape;236;p23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649129" y="510598"/>
            <a:ext cx="108534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13 Features Across Three Dimensions</a:t>
            </a:r>
            <a:endParaRPr b="0" i="0" sz="5200" u="none" cap="none" strike="noStrike"/>
          </a:p>
        </p:txBody>
      </p:sp>
      <p:sp>
        <p:nvSpPr>
          <p:cNvPr id="243" name="Google Shape;243;p24"/>
          <p:cNvSpPr/>
          <p:nvPr/>
        </p:nvSpPr>
        <p:spPr>
          <a:xfrm>
            <a:off x="723479" y="1683391"/>
            <a:ext cx="39996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b="0" i="0" lang="ru" sz="35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Repository Metrics</a:t>
            </a:r>
            <a:endParaRPr b="0" i="0" sz="3500" u="none" cap="none" strike="noStrike"/>
          </a:p>
        </p:txBody>
      </p:sp>
      <p:sp>
        <p:nvSpPr>
          <p:cNvPr id="244" name="Google Shape;244;p24"/>
          <p:cNvSpPr/>
          <p:nvPr/>
        </p:nvSpPr>
        <p:spPr>
          <a:xfrm>
            <a:off x="723475" y="2368600"/>
            <a:ext cx="55479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total stars, avg stars, </a:t>
            </a:r>
            <a:r>
              <a:rPr lang="ru" sz="19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media</a:t>
            </a: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 stars, max stars, star variance, stars per repo, repo count</a:t>
            </a:r>
            <a:endParaRPr b="0" i="0" sz="1900" u="none" cap="none" strike="noStrike"/>
          </a:p>
        </p:txBody>
      </p:sp>
      <p:sp>
        <p:nvSpPr>
          <p:cNvPr id="245" name="Google Shape;245;p24"/>
          <p:cNvSpPr/>
          <p:nvPr/>
        </p:nvSpPr>
        <p:spPr>
          <a:xfrm>
            <a:off x="652383" y="3357321"/>
            <a:ext cx="39996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b="0" i="0" lang="ru" sz="35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Social Metrics</a:t>
            </a:r>
            <a:endParaRPr b="0" i="0" sz="3500" u="none" cap="none" strike="noStrike"/>
          </a:p>
        </p:txBody>
      </p:sp>
      <p:sp>
        <p:nvSpPr>
          <p:cNvPr id="246" name="Google Shape;246;p24"/>
          <p:cNvSpPr/>
          <p:nvPr/>
        </p:nvSpPr>
        <p:spPr>
          <a:xfrm>
            <a:off x="652372" y="4042517"/>
            <a:ext cx="55479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followers count, following count, followers per repo, reciprocity ratio</a:t>
            </a:r>
            <a:endParaRPr b="0" i="0" sz="1900" u="none" cap="none" strike="noStrike"/>
          </a:p>
        </p:txBody>
      </p:sp>
      <p:sp>
        <p:nvSpPr>
          <p:cNvPr id="247" name="Google Shape;247;p24"/>
          <p:cNvSpPr/>
          <p:nvPr/>
        </p:nvSpPr>
        <p:spPr>
          <a:xfrm>
            <a:off x="652386" y="4957904"/>
            <a:ext cx="39996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b="0" i="0" lang="ru" sz="35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Profile Metadata</a:t>
            </a:r>
            <a:endParaRPr b="0" i="0" sz="3500" u="none" cap="none" strike="noStrike"/>
          </a:p>
        </p:txBody>
      </p:sp>
      <p:sp>
        <p:nvSpPr>
          <p:cNvPr id="248" name="Google Shape;248;p24"/>
          <p:cNvSpPr/>
          <p:nvPr/>
        </p:nvSpPr>
        <p:spPr>
          <a:xfrm>
            <a:off x="652386" y="5643108"/>
            <a:ext cx="4141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organizations count, bio length</a:t>
            </a:r>
            <a:endParaRPr b="0" i="0" sz="1900" u="none" cap="none" strike="noStrike"/>
          </a:p>
        </p:txBody>
      </p:sp>
      <p:sp>
        <p:nvSpPr>
          <p:cNvPr id="249" name="Google Shape;249;p24"/>
          <p:cNvSpPr/>
          <p:nvPr/>
        </p:nvSpPr>
        <p:spPr>
          <a:xfrm>
            <a:off x="413639" y="6298948"/>
            <a:ext cx="5547900" cy="1273800"/>
          </a:xfrm>
          <a:prstGeom prst="roundRect">
            <a:avLst>
              <a:gd fmla="val 35311" name="adj"/>
            </a:avLst>
          </a:prstGeom>
          <a:solidFill>
            <a:srgbClr val="E2CF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50" name="Google Shape;25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9023" y="6574098"/>
            <a:ext cx="231815" cy="18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4"/>
          <p:cNvSpPr/>
          <p:nvPr/>
        </p:nvSpPr>
        <p:spPr>
          <a:xfrm>
            <a:off x="1016214" y="6530648"/>
            <a:ext cx="45114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All numeric features log-transformed to stabilize variance where needed.</a:t>
            </a:r>
            <a:endParaRPr b="0" i="0" sz="1900" u="none" cap="none" strike="noStrike"/>
          </a:p>
        </p:txBody>
      </p:sp>
      <p:pic>
        <p:nvPicPr>
          <p:cNvPr id="252" name="Google Shape;25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2098" y="1343700"/>
            <a:ext cx="7932902" cy="630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5"/>
          <p:cNvSpPr/>
          <p:nvPr/>
        </p:nvSpPr>
        <p:spPr>
          <a:xfrm>
            <a:off x="649129" y="433347"/>
            <a:ext cx="11700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Training Setup and Model Performance</a:t>
            </a:r>
            <a:endParaRPr b="0" i="0" sz="5200" u="none" cap="none" strike="noStrike"/>
          </a:p>
        </p:txBody>
      </p:sp>
      <p:sp>
        <p:nvSpPr>
          <p:cNvPr id="258" name="Google Shape;258;p25"/>
          <p:cNvSpPr/>
          <p:nvPr/>
        </p:nvSpPr>
        <p:spPr>
          <a:xfrm>
            <a:off x="649125" y="1745398"/>
            <a:ext cx="39996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b="0" i="0" lang="ru" sz="40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Results on Test Set</a:t>
            </a:r>
            <a:endParaRPr b="0" i="0" sz="4000" u="none" cap="none" strike="noStrike"/>
          </a:p>
        </p:txBody>
      </p:sp>
      <p:sp>
        <p:nvSpPr>
          <p:cNvPr id="259" name="Google Shape;259;p2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60" name="Google Shape;2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125" y="2551451"/>
            <a:ext cx="8089601" cy="261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125" y="5317075"/>
            <a:ext cx="8237350" cy="25220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5"/>
          <p:cNvSpPr/>
          <p:nvPr/>
        </p:nvSpPr>
        <p:spPr>
          <a:xfrm>
            <a:off x="8712964" y="1692862"/>
            <a:ext cx="54372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b="0" i="0" lang="ru" sz="40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Training Configuration</a:t>
            </a:r>
            <a:endParaRPr b="0" i="0" sz="4000" u="none" cap="none" strike="noStrike"/>
          </a:p>
        </p:txBody>
      </p:sp>
      <p:sp>
        <p:nvSpPr>
          <p:cNvPr id="263" name="Google Shape;263;p25"/>
          <p:cNvSpPr/>
          <p:nvPr/>
        </p:nvSpPr>
        <p:spPr>
          <a:xfrm>
            <a:off x="8948450" y="2526790"/>
            <a:ext cx="53754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3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Dataset: 917,874 users after filtering</a:t>
            </a:r>
            <a:r>
              <a:rPr lang="ru" sz="23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b="0" i="0" lang="ru" sz="23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removed users with zero stars/repos</a:t>
            </a:r>
            <a:endParaRPr b="0" i="0" sz="2300" u="none" cap="none" strike="noStrike"/>
          </a:p>
        </p:txBody>
      </p:sp>
      <p:sp>
        <p:nvSpPr>
          <p:cNvPr id="264" name="Google Shape;264;p25"/>
          <p:cNvSpPr/>
          <p:nvPr/>
        </p:nvSpPr>
        <p:spPr>
          <a:xfrm>
            <a:off x="8948425" y="3758116"/>
            <a:ext cx="5375400" cy="10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3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Split: 80% training, 20% testing, fixed random seed</a:t>
            </a:r>
            <a:endParaRPr b="0" i="0" sz="2300" u="none" cap="none" strike="noStrike"/>
          </a:p>
        </p:txBody>
      </p:sp>
      <p:sp>
        <p:nvSpPr>
          <p:cNvPr id="265" name="Google Shape;265;p25"/>
          <p:cNvSpPr/>
          <p:nvPr/>
        </p:nvSpPr>
        <p:spPr>
          <a:xfrm>
            <a:off x="8948425" y="5039731"/>
            <a:ext cx="5375400" cy="11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3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Parallelized training across CPU cores: ~2.5 minutes per model</a:t>
            </a:r>
            <a:endParaRPr b="0" i="0" sz="2300" u="none" cap="none" strike="noStrik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71" name="Google Shape;271;p26"/>
          <p:cNvSpPr/>
          <p:nvPr/>
        </p:nvSpPr>
        <p:spPr>
          <a:xfrm>
            <a:off x="649129" y="293199"/>
            <a:ext cx="99285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What Drives the GitHub h-index?</a:t>
            </a:r>
            <a:endParaRPr b="0" i="0" sz="5200" u="none" cap="none" strike="noStrike"/>
          </a:p>
        </p:txBody>
      </p:sp>
      <p:sp>
        <p:nvSpPr>
          <p:cNvPr id="272" name="Google Shape;272;p26"/>
          <p:cNvSpPr/>
          <p:nvPr/>
        </p:nvSpPr>
        <p:spPr>
          <a:xfrm>
            <a:off x="785463" y="1200574"/>
            <a:ext cx="88059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b="0" i="0" lang="ru" sz="35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Top Predictive Features</a:t>
            </a:r>
            <a:endParaRPr b="0" i="0" sz="3500" u="none" cap="none" strike="noStrike"/>
          </a:p>
        </p:txBody>
      </p:sp>
      <p:sp>
        <p:nvSpPr>
          <p:cNvPr id="273" name="Google Shape;273;p26"/>
          <p:cNvSpPr/>
          <p:nvPr/>
        </p:nvSpPr>
        <p:spPr>
          <a:xfrm>
            <a:off x="649126" y="6937759"/>
            <a:ext cx="10108800" cy="788100"/>
          </a:xfrm>
          <a:prstGeom prst="roundRect">
            <a:avLst>
              <a:gd fmla="val 35311" name="adj"/>
            </a:avLst>
          </a:prstGeom>
          <a:solidFill>
            <a:srgbClr val="E2CF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274" name="Google Shape;27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509" y="7212908"/>
            <a:ext cx="231815" cy="18538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6"/>
          <p:cNvSpPr/>
          <p:nvPr/>
        </p:nvSpPr>
        <p:spPr>
          <a:xfrm>
            <a:off x="1239307" y="7157065"/>
            <a:ext cx="9419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Poppins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Key Takeaway:</a:t>
            </a:r>
            <a:r>
              <a:rPr b="0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Code impact drives the GitHub h-index, not social popularity.</a:t>
            </a:r>
            <a:endParaRPr b="0" i="0" sz="1900" u="none" cap="none" strike="noStrike"/>
          </a:p>
        </p:txBody>
      </p:sp>
      <p:pic>
        <p:nvPicPr>
          <p:cNvPr id="276" name="Google Shape;276;p26" title="feature_importance_log2 (1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15200" y="2481099"/>
            <a:ext cx="7106012" cy="4226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26" title="feature_importance_log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025" y="2587649"/>
            <a:ext cx="7010401" cy="4169272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6"/>
          <p:cNvSpPr/>
          <p:nvPr/>
        </p:nvSpPr>
        <p:spPr>
          <a:xfrm>
            <a:off x="2061028" y="1907025"/>
            <a:ext cx="30444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lang="ru" sz="3100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Baseline model</a:t>
            </a:r>
            <a:endParaRPr b="0" i="0" sz="3100" u="none" cap="none" strike="noStrike"/>
          </a:p>
        </p:txBody>
      </p:sp>
      <p:sp>
        <p:nvSpPr>
          <p:cNvPr id="279" name="Google Shape;279;p26"/>
          <p:cNvSpPr/>
          <p:nvPr/>
        </p:nvSpPr>
        <p:spPr>
          <a:xfrm>
            <a:off x="9346003" y="1907025"/>
            <a:ext cx="30444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lang="ru" sz="3100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Log2-model</a:t>
            </a:r>
            <a:endParaRPr b="0" i="0" sz="3100" u="none" cap="none" strike="noStrik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7"/>
          <p:cNvSpPr/>
          <p:nvPr/>
        </p:nvSpPr>
        <p:spPr>
          <a:xfrm>
            <a:off x="649129" y="364424"/>
            <a:ext cx="99285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What Drives the GitHub h-index?</a:t>
            </a:r>
            <a:endParaRPr b="0" i="0" sz="5200" u="none" cap="none" strike="noStrike"/>
          </a:p>
        </p:txBody>
      </p:sp>
      <p:sp>
        <p:nvSpPr>
          <p:cNvPr id="285" name="Google Shape;285;p27"/>
          <p:cNvSpPr/>
          <p:nvPr/>
        </p:nvSpPr>
        <p:spPr>
          <a:xfrm>
            <a:off x="884690" y="1321374"/>
            <a:ext cx="89604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0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4150"/>
              <a:buFont typeface="Baskervville"/>
              <a:buNone/>
            </a:pPr>
            <a:r>
              <a:rPr b="0" i="0" lang="ru" sz="415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Key Finding from Feature Importance</a:t>
            </a:r>
            <a:endParaRPr b="0" i="0" sz="4150" u="none" cap="none" strike="noStrike"/>
          </a:p>
        </p:txBody>
      </p:sp>
      <p:sp>
        <p:nvSpPr>
          <p:cNvPr id="286" name="Google Shape;286;p27"/>
          <p:cNvSpPr/>
          <p:nvPr/>
        </p:nvSpPr>
        <p:spPr>
          <a:xfrm>
            <a:off x="884686" y="2266030"/>
            <a:ext cx="133320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417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100"/>
              <a:buFont typeface="Poppins"/>
              <a:buChar char="•"/>
            </a:pPr>
            <a:r>
              <a:rPr b="0" i="0" lang="ru" sz="21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Total stars is the dominant predictor — by far the strongest signal in the model</a:t>
            </a:r>
            <a:endParaRPr b="0" i="0" sz="2100" u="none" cap="none" strike="noStrike"/>
          </a:p>
          <a:p>
            <a:pPr indent="-38417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100"/>
              <a:buFont typeface="Poppins"/>
              <a:buChar char="•"/>
            </a:pPr>
            <a:r>
              <a:rPr b="0" i="0" lang="ru" sz="21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Repository-level metrics follow: stars per repo, average stars, median stars</a:t>
            </a:r>
            <a:endParaRPr b="0" i="0" sz="2100" u="none" cap="none" strike="noStrike"/>
          </a:p>
          <a:p>
            <a:pPr indent="-38417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100"/>
              <a:buFont typeface="Poppins"/>
              <a:buChar char="•"/>
            </a:pPr>
            <a:r>
              <a:rPr b="0" i="0" lang="ru" sz="21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These metrics reflect consistent code impact across multiple projects</a:t>
            </a:r>
            <a:endParaRPr b="0" i="0" sz="2100" u="none" cap="none" strike="noStrike"/>
          </a:p>
        </p:txBody>
      </p:sp>
      <p:sp>
        <p:nvSpPr>
          <p:cNvPr id="287" name="Google Shape;287;p27"/>
          <p:cNvSpPr/>
          <p:nvPr/>
        </p:nvSpPr>
        <p:spPr>
          <a:xfrm>
            <a:off x="884690" y="4386124"/>
            <a:ext cx="5332800" cy="66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0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4150"/>
              <a:buFont typeface="Baskervville"/>
              <a:buNone/>
            </a:pPr>
            <a:r>
              <a:rPr b="0" i="0" lang="ru" sz="415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Surprising Result</a:t>
            </a:r>
            <a:endParaRPr b="0" i="0" sz="4150" u="none" cap="none" strike="noStrike"/>
          </a:p>
        </p:txBody>
      </p:sp>
      <p:sp>
        <p:nvSpPr>
          <p:cNvPr id="288" name="Google Shape;288;p27"/>
          <p:cNvSpPr/>
          <p:nvPr/>
        </p:nvSpPr>
        <p:spPr>
          <a:xfrm>
            <a:off x="884686" y="5330778"/>
            <a:ext cx="13332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417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100"/>
              <a:buFont typeface="Poppins"/>
              <a:buChar char="•"/>
            </a:pPr>
            <a:r>
              <a:rPr b="0" i="0" lang="ru" sz="21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Social features (followers, following) have very low predictive power</a:t>
            </a:r>
            <a:endParaRPr b="0" i="0" sz="2100" u="none" cap="none" strike="noStrike"/>
          </a:p>
        </p:txBody>
      </p:sp>
      <p:sp>
        <p:nvSpPr>
          <p:cNvPr id="289" name="Google Shape;289;p2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8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295" name="Google Shape;295;p28"/>
          <p:cNvSpPr/>
          <p:nvPr/>
        </p:nvSpPr>
        <p:spPr>
          <a:xfrm>
            <a:off x="649254" y="172813"/>
            <a:ext cx="13332000" cy="14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719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445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Case Studies: High-Impact Users Are Under-Predicted</a:t>
            </a:r>
            <a:endParaRPr b="0" i="0" sz="5200" u="none" cap="none" strike="noStrike"/>
          </a:p>
        </p:txBody>
      </p:sp>
      <p:sp>
        <p:nvSpPr>
          <p:cNvPr id="296" name="Google Shape;296;p28"/>
          <p:cNvSpPr/>
          <p:nvPr/>
        </p:nvSpPr>
        <p:spPr>
          <a:xfrm>
            <a:off x="649129" y="2101334"/>
            <a:ext cx="77643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52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550"/>
              <a:buFont typeface="Baskervville"/>
              <a:buNone/>
            </a:pPr>
            <a:r>
              <a:rPr b="0" i="0" lang="ru" sz="355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Representative Examples from Test Set</a:t>
            </a:r>
            <a:endParaRPr b="0" i="0" sz="3550" u="none" cap="none" strike="noStrike"/>
          </a:p>
        </p:txBody>
      </p:sp>
      <p:sp>
        <p:nvSpPr>
          <p:cNvPr id="297" name="Google Shape;297;p28"/>
          <p:cNvSpPr/>
          <p:nvPr/>
        </p:nvSpPr>
        <p:spPr>
          <a:xfrm>
            <a:off x="649129" y="2868811"/>
            <a:ext cx="13332000" cy="1652100"/>
          </a:xfrm>
          <a:prstGeom prst="roundRect">
            <a:avLst>
              <a:gd fmla="val 14315" name="adj"/>
            </a:avLst>
          </a:prstGeom>
          <a:noFill/>
          <a:ln cap="flat" cmpd="sng" w="9525">
            <a:solidFill>
              <a:srgbClr val="000000">
                <a:alpha val="78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"/>
          <p:cNvSpPr/>
          <p:nvPr/>
        </p:nvSpPr>
        <p:spPr>
          <a:xfrm>
            <a:off x="656749" y="2876431"/>
            <a:ext cx="13317000" cy="4092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"/>
          <p:cNvSpPr/>
          <p:nvPr/>
        </p:nvSpPr>
        <p:spPr>
          <a:xfrm>
            <a:off x="814507" y="2964418"/>
            <a:ext cx="16785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1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User</a:t>
            </a:r>
            <a:endParaRPr b="0" i="0" sz="1200" u="none" cap="none" strike="noStrike"/>
          </a:p>
        </p:txBody>
      </p:sp>
      <p:sp>
        <p:nvSpPr>
          <p:cNvPr id="300" name="Google Shape;300;p28"/>
          <p:cNvSpPr/>
          <p:nvPr/>
        </p:nvSpPr>
        <p:spPr>
          <a:xfrm>
            <a:off x="2815828" y="2964418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1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True hG</a:t>
            </a:r>
            <a:endParaRPr b="0" i="0" sz="1200" u="none" cap="none" strike="noStrike"/>
          </a:p>
        </p:txBody>
      </p:sp>
      <p:sp>
        <p:nvSpPr>
          <p:cNvPr id="301" name="Google Shape;301;p28"/>
          <p:cNvSpPr/>
          <p:nvPr/>
        </p:nvSpPr>
        <p:spPr>
          <a:xfrm>
            <a:off x="4813340" y="2964418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1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Predicted</a:t>
            </a:r>
            <a:endParaRPr b="0" i="0" sz="1200" u="none" cap="none" strike="noStrike"/>
          </a:p>
        </p:txBody>
      </p:sp>
      <p:sp>
        <p:nvSpPr>
          <p:cNvPr id="302" name="Google Shape;302;p28"/>
          <p:cNvSpPr/>
          <p:nvPr/>
        </p:nvSpPr>
        <p:spPr>
          <a:xfrm>
            <a:off x="6810851" y="2964418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1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Error</a:t>
            </a:r>
            <a:endParaRPr b="0" i="0" sz="1200" u="none" cap="none" strike="noStrike"/>
          </a:p>
        </p:txBody>
      </p:sp>
      <p:sp>
        <p:nvSpPr>
          <p:cNvPr id="303" name="Google Shape;303;p28"/>
          <p:cNvSpPr/>
          <p:nvPr/>
        </p:nvSpPr>
        <p:spPr>
          <a:xfrm>
            <a:off x="8808363" y="2964418"/>
            <a:ext cx="5007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1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Profile Note</a:t>
            </a:r>
            <a:endParaRPr b="0" i="0" sz="1200" u="none" cap="none" strike="noStrike"/>
          </a:p>
        </p:txBody>
      </p:sp>
      <p:sp>
        <p:nvSpPr>
          <p:cNvPr id="304" name="Google Shape;304;p28"/>
          <p:cNvSpPr/>
          <p:nvPr/>
        </p:nvSpPr>
        <p:spPr>
          <a:xfrm>
            <a:off x="656749" y="3285649"/>
            <a:ext cx="13317000" cy="4092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8"/>
          <p:cNvSpPr/>
          <p:nvPr/>
        </p:nvSpPr>
        <p:spPr>
          <a:xfrm>
            <a:off x="814507" y="3373636"/>
            <a:ext cx="16785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b="0" i="0" sz="1200" u="none" cap="none" strike="noStrike"/>
          </a:p>
        </p:txBody>
      </p:sp>
      <p:sp>
        <p:nvSpPr>
          <p:cNvPr id="306" name="Google Shape;306;p28"/>
          <p:cNvSpPr/>
          <p:nvPr/>
        </p:nvSpPr>
        <p:spPr>
          <a:xfrm>
            <a:off x="2815828" y="3373636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253</a:t>
            </a:r>
            <a:endParaRPr b="0" i="0" sz="1200" u="none" cap="none" strike="noStrike"/>
          </a:p>
        </p:txBody>
      </p:sp>
      <p:sp>
        <p:nvSpPr>
          <p:cNvPr id="307" name="Google Shape;307;p28"/>
          <p:cNvSpPr/>
          <p:nvPr/>
        </p:nvSpPr>
        <p:spPr>
          <a:xfrm>
            <a:off x="4813340" y="3373636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63.7</a:t>
            </a:r>
            <a:endParaRPr b="0" i="0" sz="1200" u="none" cap="none" strike="noStrike"/>
          </a:p>
        </p:txBody>
      </p:sp>
      <p:sp>
        <p:nvSpPr>
          <p:cNvPr id="308" name="Google Shape;308;p28"/>
          <p:cNvSpPr/>
          <p:nvPr/>
        </p:nvSpPr>
        <p:spPr>
          <a:xfrm>
            <a:off x="6810851" y="3373636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−189</a:t>
            </a:r>
            <a:endParaRPr b="0" i="0" sz="1200" u="none" cap="none" strike="noStrike"/>
          </a:p>
        </p:txBody>
      </p:sp>
      <p:sp>
        <p:nvSpPr>
          <p:cNvPr id="309" name="Google Shape;309;p28"/>
          <p:cNvSpPr/>
          <p:nvPr/>
        </p:nvSpPr>
        <p:spPr>
          <a:xfrm>
            <a:off x="8808363" y="3373636"/>
            <a:ext cx="5007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11k repos, 77k followers</a:t>
            </a:r>
            <a:endParaRPr b="0" i="0" sz="1200" u="none" cap="none" strike="noStrike"/>
          </a:p>
        </p:txBody>
      </p:sp>
      <p:sp>
        <p:nvSpPr>
          <p:cNvPr id="310" name="Google Shape;310;p28"/>
          <p:cNvSpPr/>
          <p:nvPr/>
        </p:nvSpPr>
        <p:spPr>
          <a:xfrm>
            <a:off x="656749" y="3694867"/>
            <a:ext cx="13317000" cy="4092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"/>
          <p:cNvSpPr/>
          <p:nvPr/>
        </p:nvSpPr>
        <p:spPr>
          <a:xfrm>
            <a:off x="814507" y="3782854"/>
            <a:ext cx="16785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B</a:t>
            </a:r>
            <a:endParaRPr b="0" i="0" sz="1200" u="none" cap="none" strike="noStrike"/>
          </a:p>
        </p:txBody>
      </p:sp>
      <p:sp>
        <p:nvSpPr>
          <p:cNvPr id="312" name="Google Shape;312;p28"/>
          <p:cNvSpPr/>
          <p:nvPr/>
        </p:nvSpPr>
        <p:spPr>
          <a:xfrm>
            <a:off x="2815828" y="3782854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151</a:t>
            </a:r>
            <a:endParaRPr b="0" i="0" sz="1200" u="none" cap="none" strike="noStrike"/>
          </a:p>
        </p:txBody>
      </p:sp>
      <p:sp>
        <p:nvSpPr>
          <p:cNvPr id="313" name="Google Shape;313;p28"/>
          <p:cNvSpPr/>
          <p:nvPr/>
        </p:nvSpPr>
        <p:spPr>
          <a:xfrm>
            <a:off x="4813340" y="3782854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58.4</a:t>
            </a:r>
            <a:endParaRPr b="0" i="0" sz="1200" u="none" cap="none" strike="noStrike"/>
          </a:p>
        </p:txBody>
      </p:sp>
      <p:sp>
        <p:nvSpPr>
          <p:cNvPr id="314" name="Google Shape;314;p28"/>
          <p:cNvSpPr/>
          <p:nvPr/>
        </p:nvSpPr>
        <p:spPr>
          <a:xfrm>
            <a:off x="6810851" y="3782854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−92.6</a:t>
            </a:r>
            <a:endParaRPr b="0" i="0" sz="1200" u="none" cap="none" strike="noStrike"/>
          </a:p>
        </p:txBody>
      </p:sp>
      <p:sp>
        <p:nvSpPr>
          <p:cNvPr id="315" name="Google Shape;315;p28"/>
          <p:cNvSpPr/>
          <p:nvPr/>
        </p:nvSpPr>
        <p:spPr>
          <a:xfrm>
            <a:off x="8808363" y="3782854"/>
            <a:ext cx="5007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874 repos, 23k followers</a:t>
            </a:r>
            <a:endParaRPr b="0" i="0" sz="1200" u="none" cap="none" strike="noStrike"/>
          </a:p>
        </p:txBody>
      </p:sp>
      <p:sp>
        <p:nvSpPr>
          <p:cNvPr id="316" name="Google Shape;316;p28"/>
          <p:cNvSpPr/>
          <p:nvPr/>
        </p:nvSpPr>
        <p:spPr>
          <a:xfrm>
            <a:off x="656749" y="4104084"/>
            <a:ext cx="13317000" cy="4092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814507" y="4192072"/>
            <a:ext cx="16785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b="0" i="0" sz="1200" u="none" cap="none" strike="noStrike"/>
          </a:p>
        </p:txBody>
      </p:sp>
      <p:sp>
        <p:nvSpPr>
          <p:cNvPr id="318" name="Google Shape;318;p28"/>
          <p:cNvSpPr/>
          <p:nvPr/>
        </p:nvSpPr>
        <p:spPr>
          <a:xfrm>
            <a:off x="2815828" y="4192072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136</a:t>
            </a:r>
            <a:endParaRPr b="0" i="0" sz="1200" u="none" cap="none" strike="noStrike"/>
          </a:p>
        </p:txBody>
      </p:sp>
      <p:sp>
        <p:nvSpPr>
          <p:cNvPr id="319" name="Google Shape;319;p28"/>
          <p:cNvSpPr/>
          <p:nvPr/>
        </p:nvSpPr>
        <p:spPr>
          <a:xfrm>
            <a:off x="4813340" y="4192072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71.2</a:t>
            </a:r>
            <a:endParaRPr b="0" i="0" sz="1200" u="none" cap="none" strike="noStrike"/>
          </a:p>
        </p:txBody>
      </p:sp>
      <p:sp>
        <p:nvSpPr>
          <p:cNvPr id="320" name="Google Shape;320;p28"/>
          <p:cNvSpPr/>
          <p:nvPr/>
        </p:nvSpPr>
        <p:spPr>
          <a:xfrm>
            <a:off x="6810851" y="4192072"/>
            <a:ext cx="1674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−64.8</a:t>
            </a:r>
            <a:endParaRPr b="0" i="0" sz="1200" u="none" cap="none" strike="noStrike"/>
          </a:p>
        </p:txBody>
      </p:sp>
      <p:sp>
        <p:nvSpPr>
          <p:cNvPr id="321" name="Google Shape;321;p28"/>
          <p:cNvSpPr/>
          <p:nvPr/>
        </p:nvSpPr>
        <p:spPr>
          <a:xfrm>
            <a:off x="8808363" y="4192072"/>
            <a:ext cx="50076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200"/>
              <a:buFont typeface="Poppins"/>
              <a:buNone/>
            </a:pPr>
            <a:r>
              <a:rPr b="0" i="0" lang="ru" sz="1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299 repos, 75k followers</a:t>
            </a:r>
            <a:endParaRPr b="0" i="0" sz="1200" u="none" cap="none" strike="noStrike"/>
          </a:p>
        </p:txBody>
      </p:sp>
      <p:sp>
        <p:nvSpPr>
          <p:cNvPr id="322" name="Google Shape;322;p28"/>
          <p:cNvSpPr/>
          <p:nvPr/>
        </p:nvSpPr>
        <p:spPr>
          <a:xfrm>
            <a:off x="649254" y="4562776"/>
            <a:ext cx="4532700" cy="5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52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550"/>
              <a:buFont typeface="Baskervville"/>
              <a:buNone/>
            </a:pPr>
            <a:r>
              <a:rPr b="0" i="0" lang="ru" sz="355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Pattern</a:t>
            </a:r>
            <a:endParaRPr b="0" i="0" sz="3550" u="none" cap="none" strike="noStrike"/>
          </a:p>
        </p:txBody>
      </p:sp>
      <p:sp>
        <p:nvSpPr>
          <p:cNvPr id="323" name="Google Shape;323;p28"/>
          <p:cNvSpPr/>
          <p:nvPr/>
        </p:nvSpPr>
        <p:spPr>
          <a:xfrm>
            <a:off x="649254" y="5154916"/>
            <a:ext cx="13332000" cy="7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Users with extreme h-index values are consistently under-predicted</a:t>
            </a:r>
            <a:endParaRPr b="0" i="0" sz="1800" u="none" cap="none" strike="noStrike"/>
          </a:p>
          <a:p>
            <a:pPr indent="-3810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Error grows with true h-index magnitude</a:t>
            </a:r>
            <a:endParaRPr b="0" i="0" sz="1800" u="none" cap="none" strike="noStrike"/>
          </a:p>
          <a:p>
            <a:pPr indent="-3810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Model is reliable for hG &lt; 30, cautious beyond that</a:t>
            </a:r>
            <a:endParaRPr b="0" i="0" sz="1800" u="none" cap="none" strike="noStrike"/>
          </a:p>
        </p:txBody>
      </p:sp>
      <p:sp>
        <p:nvSpPr>
          <p:cNvPr id="324" name="Google Shape;324;p28"/>
          <p:cNvSpPr/>
          <p:nvPr/>
        </p:nvSpPr>
        <p:spPr>
          <a:xfrm>
            <a:off x="649129" y="6507787"/>
            <a:ext cx="13332000" cy="1164900"/>
          </a:xfrm>
          <a:prstGeom prst="roundRect">
            <a:avLst>
              <a:gd fmla="val 20304" name="adj"/>
            </a:avLst>
          </a:prstGeom>
          <a:solidFill>
            <a:srgbClr val="E2CF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25" name="Google Shape;32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6768" y="6711265"/>
            <a:ext cx="424934" cy="33992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8"/>
          <p:cNvSpPr/>
          <p:nvPr/>
        </p:nvSpPr>
        <p:spPr>
          <a:xfrm>
            <a:off x="1389340" y="6681142"/>
            <a:ext cx="3399600" cy="4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452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Baskervville"/>
              <a:buNone/>
            </a:pPr>
            <a:r>
              <a:rPr b="0" i="0" lang="ru" sz="2650" u="none" cap="none" strike="noStrike">
                <a:solidFill>
                  <a:srgbClr val="000000"/>
                </a:solidFill>
                <a:latin typeface="Baskervville"/>
                <a:ea typeface="Baskervville"/>
                <a:cs typeface="Baskervville"/>
                <a:sym typeface="Baskervville"/>
              </a:rPr>
              <a:t>Key Takeaway</a:t>
            </a:r>
            <a:endParaRPr b="0" i="0" sz="2650" u="none" cap="none" strike="noStrike"/>
          </a:p>
        </p:txBody>
      </p:sp>
      <p:sp>
        <p:nvSpPr>
          <p:cNvPr id="327" name="Google Shape;327;p28"/>
          <p:cNvSpPr/>
          <p:nvPr/>
        </p:nvSpPr>
        <p:spPr>
          <a:xfrm>
            <a:off x="1389340" y="7239902"/>
            <a:ext cx="12434400" cy="2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For very high-impact developers, use predictions as a lower bound.</a:t>
            </a:r>
            <a:endParaRPr b="0" i="0" sz="1200" u="none" cap="none" strike="noStrik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33" name="Google Shape;333;p29"/>
          <p:cNvSpPr/>
          <p:nvPr/>
        </p:nvSpPr>
        <p:spPr>
          <a:xfrm>
            <a:off x="649129" y="606668"/>
            <a:ext cx="13332000" cy="16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Social Network Presence Among GitHub Developers</a:t>
            </a:r>
            <a:endParaRPr b="0" i="0" sz="5200" u="none" cap="none" strike="noStrike"/>
          </a:p>
        </p:txBody>
      </p:sp>
      <p:sp>
        <p:nvSpPr>
          <p:cNvPr id="334" name="Google Shape;334;p29"/>
          <p:cNvSpPr/>
          <p:nvPr/>
        </p:nvSpPr>
        <p:spPr>
          <a:xfrm>
            <a:off x="649129" y="2643946"/>
            <a:ext cx="13332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Understanding how developers connect beyond code</a:t>
            </a:r>
            <a:endParaRPr b="0" i="0" sz="2000" u="none" cap="none" strike="noStrike"/>
          </a:p>
        </p:txBody>
      </p:sp>
      <p:sp>
        <p:nvSpPr>
          <p:cNvPr id="335" name="Google Shape;335;p29"/>
          <p:cNvSpPr/>
          <p:nvPr/>
        </p:nvSpPr>
        <p:spPr>
          <a:xfrm>
            <a:off x="649129" y="3241935"/>
            <a:ext cx="13332000" cy="30600"/>
          </a:xfrm>
          <a:prstGeom prst="rect">
            <a:avLst/>
          </a:prstGeom>
          <a:solidFill>
            <a:srgbClr val="6E6666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9"/>
          <p:cNvSpPr/>
          <p:nvPr/>
        </p:nvSpPr>
        <p:spPr>
          <a:xfrm>
            <a:off x="649129" y="3666574"/>
            <a:ext cx="39996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b="0" i="0" lang="ru" sz="31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Method</a:t>
            </a:r>
            <a:endParaRPr b="0" i="0" sz="3100" u="none" cap="none" strike="noStrike"/>
          </a:p>
        </p:txBody>
      </p:sp>
      <p:sp>
        <p:nvSpPr>
          <p:cNvPr id="337" name="Google Shape;337;p29"/>
          <p:cNvSpPr/>
          <p:nvPr/>
        </p:nvSpPr>
        <p:spPr>
          <a:xfrm>
            <a:off x="649129" y="4265021"/>
            <a:ext cx="64398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Extracted links from 3.5M user profiles using GraphQL + regex + HTML fallback. Analyzed 812,429 users with at least one linked social platform.</a:t>
            </a:r>
            <a:endParaRPr b="0" i="0" sz="1900" u="none" cap="none" strike="noStrike"/>
          </a:p>
        </p:txBody>
      </p:sp>
      <p:sp>
        <p:nvSpPr>
          <p:cNvPr id="338" name="Google Shape;338;p29"/>
          <p:cNvSpPr/>
          <p:nvPr/>
        </p:nvSpPr>
        <p:spPr>
          <a:xfrm>
            <a:off x="7549039" y="3666574"/>
            <a:ext cx="39996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80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100"/>
              <a:buFont typeface="Baskervville"/>
              <a:buNone/>
            </a:pPr>
            <a:r>
              <a:rPr b="0" i="0" lang="ru" sz="31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Key Findings</a:t>
            </a:r>
            <a:endParaRPr b="0" i="0" sz="3100" u="none" cap="none" strike="noStrike"/>
          </a:p>
        </p:txBody>
      </p:sp>
      <p:sp>
        <p:nvSpPr>
          <p:cNvPr id="339" name="Google Shape;339;p29"/>
          <p:cNvSpPr/>
          <p:nvPr/>
        </p:nvSpPr>
        <p:spPr>
          <a:xfrm>
            <a:off x="7549039" y="4265021"/>
            <a:ext cx="64398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147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900"/>
              <a:buFont typeface="Poppins"/>
              <a:buChar char="•"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Twitter/X: 50.9% — most popular platform for developers</a:t>
            </a:r>
            <a:endParaRPr b="0" i="0" sz="1900" u="none" cap="none" strike="noStrike"/>
          </a:p>
          <a:p>
            <a:pPr indent="-37147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900"/>
              <a:buFont typeface="Poppins"/>
              <a:buChar char="•"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LinkedIn: ~25% — professional networking focus</a:t>
            </a:r>
            <a:endParaRPr b="0" i="0" sz="1900" u="none" cap="none" strike="noStrike"/>
          </a:p>
          <a:p>
            <a:pPr indent="-37147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900"/>
              <a:buFont typeface="Poppins"/>
              <a:buChar char="•"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Others: YouTube, Mastodon, Telegram — small but present</a:t>
            </a:r>
            <a:endParaRPr b="0" i="0" sz="1900" u="none" cap="none" strike="noStrike"/>
          </a:p>
        </p:txBody>
      </p:sp>
      <p:sp>
        <p:nvSpPr>
          <p:cNvPr id="340" name="Google Shape;340;p29"/>
          <p:cNvSpPr/>
          <p:nvPr/>
        </p:nvSpPr>
        <p:spPr>
          <a:xfrm>
            <a:off x="649129" y="6773016"/>
            <a:ext cx="13332000" cy="788100"/>
          </a:xfrm>
          <a:prstGeom prst="roundRect">
            <a:avLst>
              <a:gd fmla="val 35311" name="adj"/>
            </a:avLst>
          </a:prstGeom>
          <a:solidFill>
            <a:srgbClr val="E2CF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341" name="Google Shape;3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509" y="7048169"/>
            <a:ext cx="231815" cy="18538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9"/>
          <p:cNvSpPr/>
          <p:nvPr/>
        </p:nvSpPr>
        <p:spPr>
          <a:xfrm>
            <a:off x="1251704" y="7004711"/>
            <a:ext cx="125442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Poppins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Takeaway:</a:t>
            </a:r>
            <a:r>
              <a:rPr b="0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GitHub developers prioritize professional and tech-focused networks.</a:t>
            </a:r>
            <a:endParaRPr b="0" i="0" sz="1900" u="none" cap="none" strike="noStrik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348" name="Google Shape;348;p30" title="platform_distribution_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5788" y="152400"/>
            <a:ext cx="11898819" cy="792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54" name="Google Shape;354;p31"/>
          <p:cNvSpPr/>
          <p:nvPr/>
        </p:nvSpPr>
        <p:spPr>
          <a:xfrm>
            <a:off x="649129" y="1169156"/>
            <a:ext cx="99636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Conclusion and Future Directions</a:t>
            </a:r>
            <a:endParaRPr b="0" i="0" sz="5200" u="none" cap="none" strike="noStrike"/>
          </a:p>
        </p:txBody>
      </p:sp>
      <p:sp>
        <p:nvSpPr>
          <p:cNvPr id="355" name="Google Shape;355;p31"/>
          <p:cNvSpPr/>
          <p:nvPr/>
        </p:nvSpPr>
        <p:spPr>
          <a:xfrm>
            <a:off x="649129" y="2465922"/>
            <a:ext cx="13332000" cy="30600"/>
          </a:xfrm>
          <a:prstGeom prst="rect">
            <a:avLst/>
          </a:prstGeom>
          <a:solidFill>
            <a:srgbClr val="6E6666">
              <a:alpha val="5019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31"/>
          <p:cNvSpPr/>
          <p:nvPr/>
        </p:nvSpPr>
        <p:spPr>
          <a:xfrm>
            <a:off x="649125" y="2705173"/>
            <a:ext cx="4320300" cy="4892400"/>
          </a:xfrm>
          <a:prstGeom prst="roundRect">
            <a:avLst>
              <a:gd fmla="val 7921" name="adj"/>
            </a:avLst>
          </a:prstGeom>
          <a:solidFill>
            <a:srgbClr val="FFFFFF"/>
          </a:solidFill>
          <a:ln cap="flat" cmpd="sng" w="22850">
            <a:solidFill>
              <a:srgbClr val="D2C5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31"/>
          <p:cNvSpPr/>
          <p:nvPr/>
        </p:nvSpPr>
        <p:spPr>
          <a:xfrm>
            <a:off x="857369" y="2876240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2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Contributions</a:t>
            </a:r>
            <a:endParaRPr b="0" i="0" sz="3200" u="none" cap="none" strike="noStrike"/>
          </a:p>
        </p:txBody>
      </p:sp>
      <p:sp>
        <p:nvSpPr>
          <p:cNvPr id="358" name="Google Shape;358;p31"/>
          <p:cNvSpPr/>
          <p:nvPr/>
        </p:nvSpPr>
        <p:spPr>
          <a:xfrm>
            <a:off x="857369" y="3441107"/>
            <a:ext cx="3903900" cy="25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Scalable GitHub data collection system (3.5M users)</a:t>
            </a:r>
            <a:endParaRPr b="0" i="0" sz="1800" u="none" cap="none" strike="noStrike"/>
          </a:p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Validated GitHub h-index metric: repositories → stars</a:t>
            </a:r>
            <a:endParaRPr b="0" i="0" sz="1800" u="none" cap="none" strike="noStrike"/>
          </a:p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Random Forest model: R² = 0.9486, MAE = 0.106</a:t>
            </a:r>
            <a:endParaRPr b="0" i="0" sz="1800" u="none" cap="none" strike="noStrike"/>
          </a:p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First large-scale social network mapping for GitHub devs</a:t>
            </a:r>
            <a:endParaRPr b="0" i="0" sz="1800" u="none" cap="none" strike="noStrike"/>
          </a:p>
        </p:txBody>
      </p:sp>
      <p:sp>
        <p:nvSpPr>
          <p:cNvPr id="359" name="Google Shape;359;p31"/>
          <p:cNvSpPr/>
          <p:nvPr/>
        </p:nvSpPr>
        <p:spPr>
          <a:xfrm>
            <a:off x="5154925" y="2705173"/>
            <a:ext cx="4320300" cy="4892400"/>
          </a:xfrm>
          <a:prstGeom prst="roundRect">
            <a:avLst>
              <a:gd fmla="val 7921" name="adj"/>
            </a:avLst>
          </a:prstGeom>
          <a:solidFill>
            <a:srgbClr val="FFFFFF"/>
          </a:solidFill>
          <a:ln cap="flat" cmpd="sng" w="22850">
            <a:solidFill>
              <a:srgbClr val="D2C5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31"/>
          <p:cNvSpPr/>
          <p:nvPr/>
        </p:nvSpPr>
        <p:spPr>
          <a:xfrm>
            <a:off x="5363170" y="2876240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2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Limitations</a:t>
            </a:r>
            <a:endParaRPr b="0" i="0" sz="3200" u="none" cap="none" strike="noStrike"/>
          </a:p>
        </p:txBody>
      </p:sp>
      <p:sp>
        <p:nvSpPr>
          <p:cNvPr id="361" name="Google Shape;361;p31"/>
          <p:cNvSpPr/>
          <p:nvPr/>
        </p:nvSpPr>
        <p:spPr>
          <a:xfrm>
            <a:off x="5363170" y="3441107"/>
            <a:ext cx="3903900" cy="12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Model underestimates extreme h-index values</a:t>
            </a:r>
            <a:endParaRPr b="0" i="0" sz="1800" u="none" cap="none" strike="noStrike"/>
          </a:p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Data collection prioritized popular users</a:t>
            </a:r>
            <a:endParaRPr b="0" i="0" sz="1800" u="none" cap="none" strike="noStrike"/>
          </a:p>
        </p:txBody>
      </p:sp>
      <p:sp>
        <p:nvSpPr>
          <p:cNvPr id="362" name="Google Shape;362;p31"/>
          <p:cNvSpPr/>
          <p:nvPr/>
        </p:nvSpPr>
        <p:spPr>
          <a:xfrm>
            <a:off x="9660726" y="2705173"/>
            <a:ext cx="4320300" cy="4892400"/>
          </a:xfrm>
          <a:prstGeom prst="roundRect">
            <a:avLst>
              <a:gd fmla="val 7921" name="adj"/>
            </a:avLst>
          </a:prstGeom>
          <a:solidFill>
            <a:srgbClr val="FFFFFF"/>
          </a:solidFill>
          <a:ln cap="flat" cmpd="sng" w="22850">
            <a:solidFill>
              <a:srgbClr val="D2C5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>
            <a:off x="9868972" y="2876240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2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Future Work</a:t>
            </a:r>
            <a:endParaRPr b="0" i="0" sz="3200" u="none" cap="none" strike="noStrike"/>
          </a:p>
        </p:txBody>
      </p:sp>
      <p:sp>
        <p:nvSpPr>
          <p:cNvPr id="364" name="Google Shape;364;p31"/>
          <p:cNvSpPr/>
          <p:nvPr/>
        </p:nvSpPr>
        <p:spPr>
          <a:xfrm>
            <a:off x="9868972" y="3441107"/>
            <a:ext cx="3903900" cy="19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Deep learning / quantile regression for tail values</a:t>
            </a:r>
            <a:endParaRPr b="0" i="0" sz="1800" u="none" cap="none" strike="noStrike"/>
          </a:p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Temporal features: contribution velocity, star growth</a:t>
            </a:r>
            <a:endParaRPr b="0" i="0" sz="1800" u="none" cap="none" strike="noStrike"/>
          </a:p>
          <a:p>
            <a:pPr indent="-365125" lvl="0" marL="34290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Expand to PRs, reviews, contribution graphs</a:t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1462500"/>
            <a:ext cx="146304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5200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The h-index: A Standard for Scientific Impact</a:t>
            </a:r>
            <a:endParaRPr sz="5200">
              <a:solidFill>
                <a:schemeClr val="dk1"/>
              </a:solidFill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570125" y="2784000"/>
            <a:ext cx="13490100" cy="10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Proposed by Hirsch in 2005, the h-index has become the standard metric for measuring researcher influence in academia.</a:t>
            </a:r>
            <a:endParaRPr sz="205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607311" y="4087214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1110853" y="4039367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3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Simple Definition</a:t>
            </a:r>
            <a:endParaRPr b="0" i="0" sz="3300" u="none" cap="none" strike="noStrike"/>
          </a:p>
        </p:txBody>
      </p:sp>
      <p:sp>
        <p:nvSpPr>
          <p:cNvPr id="66" name="Google Shape;66;p14"/>
          <p:cNvSpPr/>
          <p:nvPr/>
        </p:nvSpPr>
        <p:spPr>
          <a:xfrm>
            <a:off x="1114094" y="4629044"/>
            <a:ext cx="3582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 scientist has index h if h of their papers have at least h citations each</a:t>
            </a:r>
            <a:endParaRPr b="0" i="0" sz="2000" u="none" cap="none" strike="noStrike"/>
          </a:p>
        </p:txBody>
      </p:sp>
      <p:sp>
        <p:nvSpPr>
          <p:cNvPr id="67" name="Google Shape;67;p14"/>
          <p:cNvSpPr/>
          <p:nvPr/>
        </p:nvSpPr>
        <p:spPr>
          <a:xfrm>
            <a:off x="5128590" y="4087214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5632133" y="4039367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3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Example</a:t>
            </a:r>
            <a:endParaRPr b="0" i="0" sz="3300" u="none" cap="none" strike="noStrike"/>
          </a:p>
        </p:txBody>
      </p:sp>
      <p:sp>
        <p:nvSpPr>
          <p:cNvPr id="69" name="Google Shape;69;p14"/>
          <p:cNvSpPr/>
          <p:nvPr/>
        </p:nvSpPr>
        <p:spPr>
          <a:xfrm>
            <a:off x="5507339" y="4629044"/>
            <a:ext cx="35823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h = 10 means 10 papers with at least 10 citations each</a:t>
            </a:r>
            <a:endParaRPr b="0" i="0" sz="2000" u="none" cap="none" strike="noStrike"/>
          </a:p>
        </p:txBody>
      </p:sp>
      <p:sp>
        <p:nvSpPr>
          <p:cNvPr id="70" name="Google Shape;70;p14"/>
          <p:cNvSpPr/>
          <p:nvPr/>
        </p:nvSpPr>
        <p:spPr>
          <a:xfrm>
            <a:off x="9649869" y="4087214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/>
          <p:nvPr/>
        </p:nvSpPr>
        <p:spPr>
          <a:xfrm>
            <a:off x="10153412" y="4039367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3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Interpretable</a:t>
            </a:r>
            <a:endParaRPr b="0" i="0" sz="3300" u="none" cap="none" strike="noStrike"/>
          </a:p>
        </p:txBody>
      </p:sp>
      <p:sp>
        <p:nvSpPr>
          <p:cNvPr id="72" name="Google Shape;72;p14"/>
          <p:cNvSpPr/>
          <p:nvPr/>
        </p:nvSpPr>
        <p:spPr>
          <a:xfrm>
            <a:off x="9900583" y="4629044"/>
            <a:ext cx="35826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Simple, interpretable, and widely adopted in academia</a:t>
            </a:r>
            <a:endParaRPr b="0" i="0" sz="2000" u="none" cap="none" strike="noStrike"/>
          </a:p>
        </p:txBody>
      </p:sp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2"/>
          <p:cNvSpPr/>
          <p:nvPr/>
        </p:nvSpPr>
        <p:spPr>
          <a:xfrm>
            <a:off x="175" y="2380925"/>
            <a:ext cx="14630400" cy="13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7000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Thank you for your attention</a:t>
            </a:r>
            <a:endParaRPr sz="7000">
              <a:solidFill>
                <a:srgbClr val="787878"/>
              </a:solidFill>
              <a:latin typeface="Baskervville"/>
              <a:ea typeface="Baskervville"/>
              <a:cs typeface="Baskervville"/>
              <a:sym typeface="Baskervvil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>
            <a:off x="-75" y="1521375"/>
            <a:ext cx="14630400" cy="8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Why GitHub Lacks a Standard Impact Metric</a:t>
            </a:r>
            <a:endParaRPr b="0" i="0" sz="5200" u="none" cap="none" strike="noStrike"/>
          </a:p>
        </p:txBody>
      </p:sp>
      <p:sp>
        <p:nvSpPr>
          <p:cNvPr id="79" name="Google Shape;79;p15"/>
          <p:cNvSpPr/>
          <p:nvPr/>
        </p:nvSpPr>
        <p:spPr>
          <a:xfrm>
            <a:off x="649204" y="2976134"/>
            <a:ext cx="13332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1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GitHub hosts millions of developers, but lacks a unified way to measure influence.</a:t>
            </a:r>
            <a:endParaRPr b="0" i="0" sz="2100" u="none" cap="none" strike="noStrike"/>
          </a:p>
        </p:txBody>
      </p:sp>
      <p:sp>
        <p:nvSpPr>
          <p:cNvPr id="80" name="Google Shape;80;p15"/>
          <p:cNvSpPr/>
          <p:nvPr/>
        </p:nvSpPr>
        <p:spPr>
          <a:xfrm>
            <a:off x="649129" y="4063960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1177449" y="4065699"/>
            <a:ext cx="3686700" cy="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Decentralized Platform</a:t>
            </a:r>
            <a:endParaRPr b="0" i="0" sz="2800" u="none" cap="none" strike="noStrike"/>
          </a:p>
        </p:txBody>
      </p:sp>
      <p:sp>
        <p:nvSpPr>
          <p:cNvPr id="82" name="Google Shape;82;p15"/>
          <p:cNvSpPr/>
          <p:nvPr/>
        </p:nvSpPr>
        <p:spPr>
          <a:xfrm>
            <a:off x="1251825" y="4655357"/>
            <a:ext cx="36867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Activity is spread across repositories, organizations, and contributions</a:t>
            </a:r>
            <a:endParaRPr b="0" i="0" sz="1900" u="none" cap="none" strike="noStrike"/>
          </a:p>
        </p:txBody>
      </p:sp>
      <p:sp>
        <p:nvSpPr>
          <p:cNvPr id="83" name="Google Shape;83;p15"/>
          <p:cNvSpPr/>
          <p:nvPr/>
        </p:nvSpPr>
        <p:spPr>
          <a:xfrm>
            <a:off x="5170408" y="4063960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>
            <a:off x="5698739" y="4065689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Current Proxy</a:t>
            </a:r>
            <a:endParaRPr b="0" i="0" sz="2800" u="none" cap="none" strike="noStrike"/>
          </a:p>
        </p:txBody>
      </p:sp>
      <p:sp>
        <p:nvSpPr>
          <p:cNvPr id="85" name="Google Shape;85;p15"/>
          <p:cNvSpPr/>
          <p:nvPr/>
        </p:nvSpPr>
        <p:spPr>
          <a:xfrm>
            <a:off x="5773102" y="4655357"/>
            <a:ext cx="36867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Common proxy: follower count, but this measures popularity, not code quality</a:t>
            </a:r>
            <a:endParaRPr b="0" i="0" sz="1900" u="none" cap="none" strike="noStrike"/>
          </a:p>
        </p:txBody>
      </p:sp>
      <p:sp>
        <p:nvSpPr>
          <p:cNvPr id="86" name="Google Shape;86;p15"/>
          <p:cNvSpPr/>
          <p:nvPr/>
        </p:nvSpPr>
        <p:spPr>
          <a:xfrm>
            <a:off x="9691687" y="4063960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10220018" y="4065689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28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The Gap</a:t>
            </a:r>
            <a:endParaRPr b="0" i="0" sz="2800" u="none" cap="none" strike="noStrike"/>
          </a:p>
        </p:txBody>
      </p:sp>
      <p:sp>
        <p:nvSpPr>
          <p:cNvPr id="88" name="Google Shape;88;p15"/>
          <p:cNvSpPr/>
          <p:nvPr/>
        </p:nvSpPr>
        <p:spPr>
          <a:xfrm>
            <a:off x="10294378" y="4655357"/>
            <a:ext cx="3687000" cy="13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Need a simple, interpretable metric grounded in actual technical impact</a:t>
            </a:r>
            <a:endParaRPr b="0" i="0" sz="1900" u="none" cap="none" strike="noStrike"/>
          </a:p>
        </p:txBody>
      </p:sp>
      <p:sp>
        <p:nvSpPr>
          <p:cNvPr id="89" name="Google Shape;89;p15"/>
          <p:cNvSpPr/>
          <p:nvPr/>
        </p:nvSpPr>
        <p:spPr>
          <a:xfrm>
            <a:off x="649129" y="6349186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600"/>
              <a:buFont typeface="Baskervville"/>
              <a:buNone/>
            </a:pPr>
            <a:r>
              <a:rPr b="0" i="0" lang="ru" sz="37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Academia</a:t>
            </a:r>
            <a:endParaRPr b="0" i="0" sz="3700" u="none" cap="none" strike="noStrike"/>
          </a:p>
        </p:txBody>
      </p:sp>
      <p:sp>
        <p:nvSpPr>
          <p:cNvPr id="90" name="Google Shape;90;p15"/>
          <p:cNvSpPr/>
          <p:nvPr/>
        </p:nvSpPr>
        <p:spPr>
          <a:xfrm>
            <a:off x="649129" y="6951047"/>
            <a:ext cx="6439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Papers + Citations</a:t>
            </a:r>
            <a:endParaRPr b="0" i="0" sz="2200" u="none" cap="none" strike="noStrike"/>
          </a:p>
        </p:txBody>
      </p:sp>
      <p:sp>
        <p:nvSpPr>
          <p:cNvPr id="91" name="Google Shape;91;p15"/>
          <p:cNvSpPr/>
          <p:nvPr/>
        </p:nvSpPr>
        <p:spPr>
          <a:xfrm>
            <a:off x="7549039" y="6349186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2600"/>
              <a:buFont typeface="Baskervville"/>
              <a:buNone/>
            </a:pPr>
            <a:r>
              <a:rPr b="0" i="0" lang="ru" sz="37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GitHub</a:t>
            </a:r>
            <a:endParaRPr b="0" i="0" sz="3700" u="none" cap="none" strike="noStrike"/>
          </a:p>
        </p:txBody>
      </p:sp>
      <p:sp>
        <p:nvSpPr>
          <p:cNvPr id="92" name="Google Shape;92;p15"/>
          <p:cNvSpPr/>
          <p:nvPr/>
        </p:nvSpPr>
        <p:spPr>
          <a:xfrm>
            <a:off x="7549039" y="6951047"/>
            <a:ext cx="6439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2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Repositories + </a:t>
            </a:r>
            <a:r>
              <a:rPr lang="ru" sz="2200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Stars</a:t>
            </a:r>
            <a:endParaRPr b="0" i="0" sz="2200" u="none" cap="none" strike="noStrike"/>
          </a:p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0" y="1644250"/>
            <a:ext cx="146304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From Followers to Stars: A Better Metric</a:t>
            </a:r>
            <a:endParaRPr b="0" i="0" sz="5200" u="none" cap="none" strike="noStrike"/>
          </a:p>
        </p:txBody>
      </p:sp>
      <p:sp>
        <p:nvSpPr>
          <p:cNvPr id="99" name="Google Shape;99;p16"/>
          <p:cNvSpPr/>
          <p:nvPr/>
        </p:nvSpPr>
        <p:spPr>
          <a:xfrm>
            <a:off x="649129" y="2848332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/>
          <p:nvPr/>
        </p:nvSpPr>
        <p:spPr>
          <a:xfrm>
            <a:off x="1140277" y="2800485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2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The Problem</a:t>
            </a:r>
            <a:endParaRPr b="0" i="0" sz="3200" u="none" cap="none" strike="noStrike"/>
          </a:p>
        </p:txBody>
      </p:sp>
      <p:sp>
        <p:nvSpPr>
          <p:cNvPr id="101" name="Google Shape;101;p16"/>
          <p:cNvSpPr/>
          <p:nvPr/>
        </p:nvSpPr>
        <p:spPr>
          <a:xfrm>
            <a:off x="1251823" y="3439716"/>
            <a:ext cx="5947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 user can have 10,000 followers but few starred repositories. Followers reflect social reach, not code quality or reuse</a:t>
            </a:r>
            <a:endParaRPr b="0" i="0" sz="1900" u="none" cap="none" strike="noStrike"/>
          </a:p>
        </p:txBody>
      </p:sp>
      <p:sp>
        <p:nvSpPr>
          <p:cNvPr id="102" name="Google Shape;102;p16"/>
          <p:cNvSpPr/>
          <p:nvPr/>
        </p:nvSpPr>
        <p:spPr>
          <a:xfrm>
            <a:off x="7431048" y="2848332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>
            <a:off x="7922196" y="2800485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2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The Solution</a:t>
            </a:r>
            <a:endParaRPr b="0" i="0" sz="3200" u="none" cap="none" strike="noStrike"/>
          </a:p>
        </p:txBody>
      </p:sp>
      <p:sp>
        <p:nvSpPr>
          <p:cNvPr id="104" name="Google Shape;104;p16"/>
          <p:cNvSpPr/>
          <p:nvPr/>
        </p:nvSpPr>
        <p:spPr>
          <a:xfrm>
            <a:off x="8033742" y="3439716"/>
            <a:ext cx="59475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Adapt the h-index to GitHub</a:t>
            </a:r>
            <a:endParaRPr b="0" i="0" sz="1900" u="none" cap="none" strike="noStrike"/>
          </a:p>
        </p:txBody>
      </p:sp>
      <p:sp>
        <p:nvSpPr>
          <p:cNvPr id="105" name="Google Shape;105;p16"/>
          <p:cNvSpPr/>
          <p:nvPr/>
        </p:nvSpPr>
        <p:spPr>
          <a:xfrm>
            <a:off x="649129" y="4887368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1140277" y="4839520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2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New Mapping</a:t>
            </a:r>
            <a:endParaRPr b="0" i="0" sz="3200" u="none" cap="none" strike="noStrike"/>
          </a:p>
        </p:txBody>
      </p:sp>
      <p:sp>
        <p:nvSpPr>
          <p:cNvPr id="107" name="Google Shape;107;p16"/>
          <p:cNvSpPr/>
          <p:nvPr/>
        </p:nvSpPr>
        <p:spPr>
          <a:xfrm>
            <a:off x="1251823" y="5478751"/>
            <a:ext cx="59475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Articles → Public repositories, </a:t>
            </a:r>
            <a:endParaRPr b="0" i="0" sz="1900" u="none" cap="none" strike="noStrike">
              <a:solidFill>
                <a:srgbClr val="6E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Citations → Repository stars</a:t>
            </a:r>
            <a:endParaRPr b="0" i="0" sz="1900" u="none" cap="none" strike="noStrike"/>
          </a:p>
        </p:txBody>
      </p:sp>
      <p:sp>
        <p:nvSpPr>
          <p:cNvPr id="108" name="Google Shape;108;p16"/>
          <p:cNvSpPr/>
          <p:nvPr/>
        </p:nvSpPr>
        <p:spPr>
          <a:xfrm>
            <a:off x="7431048" y="4887368"/>
            <a:ext cx="417300" cy="417300"/>
          </a:xfrm>
          <a:prstGeom prst="roundRect">
            <a:avLst>
              <a:gd fmla="val 66672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7922196" y="4839520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2600"/>
              <a:buFont typeface="Baskervville"/>
              <a:buNone/>
            </a:pPr>
            <a:r>
              <a:rPr b="0" i="0" lang="ru" sz="3200" u="none" cap="none" strike="noStrike">
                <a:solidFill>
                  <a:srgbClr val="6E6666"/>
                </a:solidFill>
                <a:latin typeface="Baskervville"/>
                <a:ea typeface="Baskervville"/>
                <a:cs typeface="Baskervville"/>
                <a:sym typeface="Baskervville"/>
              </a:rPr>
              <a:t>GitHub h-index</a:t>
            </a:r>
            <a:endParaRPr b="0" i="0" sz="3200" u="none" cap="none" strike="noStrike"/>
          </a:p>
        </p:txBody>
      </p:sp>
      <p:sp>
        <p:nvSpPr>
          <p:cNvPr id="110" name="Google Shape;110;p16"/>
          <p:cNvSpPr/>
          <p:nvPr/>
        </p:nvSpPr>
        <p:spPr>
          <a:xfrm>
            <a:off x="8033742" y="5478751"/>
            <a:ext cx="59475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Largest h where a user has h repositories with at least h stars each</a:t>
            </a:r>
            <a:endParaRPr b="0" i="0" sz="1900" u="none" cap="none" strike="noStrike"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/>
          <p:nvPr/>
        </p:nvSpPr>
        <p:spPr>
          <a:xfrm>
            <a:off x="649129" y="969407"/>
            <a:ext cx="109875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The GitHub h-index: Core Definition</a:t>
            </a:r>
            <a:endParaRPr b="0" i="0" sz="5200" u="none" cap="none" strike="noStrike"/>
          </a:p>
        </p:txBody>
      </p:sp>
      <p:sp>
        <p:nvSpPr>
          <p:cNvPr id="117" name="Google Shape;117;p17"/>
          <p:cNvSpPr/>
          <p:nvPr/>
        </p:nvSpPr>
        <p:spPr>
          <a:xfrm>
            <a:off x="649129" y="2049546"/>
            <a:ext cx="13332000" cy="5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Adapted from the academic h-index, the GitHub h-index measures developer impact through repository popularity rather than research citations.</a:t>
            </a:r>
            <a:endParaRPr b="0" i="0" sz="2000" u="none" cap="none" strike="noStrike"/>
          </a:p>
        </p:txBody>
      </p:sp>
      <p:sp>
        <p:nvSpPr>
          <p:cNvPr id="118" name="Google Shape;118;p17"/>
          <p:cNvSpPr/>
          <p:nvPr/>
        </p:nvSpPr>
        <p:spPr>
          <a:xfrm>
            <a:off x="649125" y="3062256"/>
            <a:ext cx="13332000" cy="1027800"/>
          </a:xfrm>
          <a:prstGeom prst="roundRect">
            <a:avLst>
              <a:gd fmla="val 20142" name="adj"/>
            </a:avLst>
          </a:prstGeom>
          <a:solidFill>
            <a:srgbClr val="E2CFD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preencoded.png" id="119" name="Google Shape;11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4509" y="3337402"/>
            <a:ext cx="231815" cy="18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/>
          <p:nvPr/>
        </p:nvSpPr>
        <p:spPr>
          <a:xfrm>
            <a:off x="1251700" y="3197650"/>
            <a:ext cx="12544200" cy="8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Poppins"/>
              <a:buNone/>
            </a:pPr>
            <a:r>
              <a:rPr b="1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Analogy to Academic h-index</a:t>
            </a:r>
            <a:r>
              <a:rPr b="1" lang="ru" sz="1900">
                <a:latin typeface="Poppins"/>
                <a:ea typeface="Poppins"/>
                <a:cs typeface="Poppins"/>
                <a:sym typeface="Poppins"/>
              </a:rPr>
              <a:t>: </a:t>
            </a:r>
            <a:r>
              <a:rPr b="0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Researcher has h papers with h citations each</a:t>
            </a:r>
            <a:endParaRPr b="0" i="0" sz="1900" u="none" cap="none" strike="noStrike"/>
          </a:p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Poppins"/>
              <a:buNone/>
            </a:pPr>
            <a:r>
              <a:rPr b="0" i="0" lang="ru" sz="19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GitHub: Developer has h repositories with h stars each</a:t>
            </a:r>
            <a:endParaRPr b="0" i="0" sz="1900" u="none" cap="none" strike="noStrike"/>
          </a:p>
        </p:txBody>
      </p:sp>
      <p:sp>
        <p:nvSpPr>
          <p:cNvPr id="121" name="Google Shape;121;p17"/>
          <p:cNvSpPr/>
          <p:nvPr/>
        </p:nvSpPr>
        <p:spPr>
          <a:xfrm>
            <a:off x="649125" y="6427071"/>
            <a:ext cx="13332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Where </a:t>
            </a:r>
            <a:r>
              <a:rPr b="0" i="1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s_i</a:t>
            </a:r>
            <a:r>
              <a:rPr b="0" i="0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 represents stars on the i-th repository (sorted by stars in descending order), repositories replace publications, and stars replace citations.</a:t>
            </a:r>
            <a:endParaRPr b="0" i="0" sz="2000" u="none" cap="none" strike="noStrike"/>
          </a:p>
        </p:txBody>
      </p:sp>
      <p:pic>
        <p:nvPicPr>
          <p:cNvPr id="122" name="Google Shape;122;p17" title="Screenshot_20260324_104510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1312" y="4401238"/>
            <a:ext cx="9987774" cy="1770381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/>
          <p:nvPr/>
        </p:nvSpPr>
        <p:spPr>
          <a:xfrm>
            <a:off x="649204" y="694912"/>
            <a:ext cx="12516000" cy="8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96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520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Example: Calculating h-index Step by Step</a:t>
            </a:r>
            <a:endParaRPr b="0" i="0" sz="5200" u="none" cap="none" strike="noStrike"/>
          </a:p>
        </p:txBody>
      </p:sp>
      <p:sp>
        <p:nvSpPr>
          <p:cNvPr id="129" name="Google Shape;129;p18"/>
          <p:cNvSpPr/>
          <p:nvPr/>
        </p:nvSpPr>
        <p:spPr>
          <a:xfrm>
            <a:off x="649204" y="1898991"/>
            <a:ext cx="13332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20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Consider a developer with five repositories sorted by star count:</a:t>
            </a:r>
            <a:endParaRPr b="0" i="0" sz="2000" u="none" cap="none" strike="noStrike"/>
          </a:p>
        </p:txBody>
      </p:sp>
      <p:sp>
        <p:nvSpPr>
          <p:cNvPr id="130" name="Google Shape;130;p18"/>
          <p:cNvSpPr/>
          <p:nvPr/>
        </p:nvSpPr>
        <p:spPr>
          <a:xfrm>
            <a:off x="649204" y="2404291"/>
            <a:ext cx="13332000" cy="3221400"/>
          </a:xfrm>
          <a:prstGeom prst="roundRect">
            <a:avLst>
              <a:gd fmla="val 8637" name="adj"/>
            </a:avLst>
          </a:prstGeom>
          <a:noFill/>
          <a:ln cap="flat" cmpd="sng" w="9525">
            <a:solidFill>
              <a:srgbClr val="000000">
                <a:alpha val="784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656824" y="2411912"/>
            <a:ext cx="13317000" cy="5343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>
            <a:off x="842323" y="2530736"/>
            <a:ext cx="3620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1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Repository</a:t>
            </a:r>
            <a:endParaRPr b="0" i="0" sz="1450" u="none" cap="none" strike="noStrike"/>
          </a:p>
        </p:txBody>
      </p:sp>
      <p:sp>
        <p:nvSpPr>
          <p:cNvPr id="133" name="Google Shape;133;p18"/>
          <p:cNvSpPr/>
          <p:nvPr/>
        </p:nvSpPr>
        <p:spPr>
          <a:xfrm>
            <a:off x="4841156" y="2530736"/>
            <a:ext cx="2950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1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Stars</a:t>
            </a:r>
            <a:endParaRPr b="0" i="0" sz="1450" u="none" cap="none" strike="noStrike"/>
          </a:p>
        </p:txBody>
      </p:sp>
      <p:sp>
        <p:nvSpPr>
          <p:cNvPr id="134" name="Google Shape;134;p18"/>
          <p:cNvSpPr/>
          <p:nvPr/>
        </p:nvSpPr>
        <p:spPr>
          <a:xfrm>
            <a:off x="8170382" y="2530736"/>
            <a:ext cx="5618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1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Check: ≥ Position?</a:t>
            </a:r>
            <a:endParaRPr b="0" i="0" sz="1450" u="none" cap="none" strike="noStrike"/>
          </a:p>
        </p:txBody>
      </p:sp>
      <p:sp>
        <p:nvSpPr>
          <p:cNvPr id="135" name="Google Shape;135;p18"/>
          <p:cNvSpPr/>
          <p:nvPr/>
        </p:nvSpPr>
        <p:spPr>
          <a:xfrm>
            <a:off x="656824" y="2946264"/>
            <a:ext cx="13317000" cy="5343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8"/>
          <p:cNvSpPr/>
          <p:nvPr/>
        </p:nvSpPr>
        <p:spPr>
          <a:xfrm>
            <a:off x="842323" y="3065089"/>
            <a:ext cx="3620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web-app</a:t>
            </a:r>
            <a:endParaRPr b="0" i="0" sz="1450" u="none" cap="none" strike="noStrike"/>
          </a:p>
        </p:txBody>
      </p:sp>
      <p:sp>
        <p:nvSpPr>
          <p:cNvPr id="137" name="Google Shape;137;p18"/>
          <p:cNvSpPr/>
          <p:nvPr/>
        </p:nvSpPr>
        <p:spPr>
          <a:xfrm>
            <a:off x="4841156" y="3065089"/>
            <a:ext cx="2950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12</a:t>
            </a:r>
            <a:endParaRPr b="0" i="0" sz="1450" u="none" cap="none" strike="noStrike"/>
          </a:p>
        </p:txBody>
      </p:sp>
      <p:sp>
        <p:nvSpPr>
          <p:cNvPr id="138" name="Google Shape;138;p18"/>
          <p:cNvSpPr/>
          <p:nvPr/>
        </p:nvSpPr>
        <p:spPr>
          <a:xfrm>
            <a:off x="8170382" y="3065089"/>
            <a:ext cx="5618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Yes (12 ≥ 1) ✓</a:t>
            </a:r>
            <a:endParaRPr b="0" i="0" sz="1450" u="none" cap="none" strike="noStrike"/>
          </a:p>
        </p:txBody>
      </p:sp>
      <p:sp>
        <p:nvSpPr>
          <p:cNvPr id="139" name="Google Shape;139;p18"/>
          <p:cNvSpPr/>
          <p:nvPr/>
        </p:nvSpPr>
        <p:spPr>
          <a:xfrm>
            <a:off x="656824" y="3480617"/>
            <a:ext cx="13317000" cy="5343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8"/>
          <p:cNvSpPr/>
          <p:nvPr/>
        </p:nvSpPr>
        <p:spPr>
          <a:xfrm>
            <a:off x="842323" y="3599441"/>
            <a:ext cx="3620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api-service</a:t>
            </a:r>
            <a:endParaRPr b="0" i="0" sz="1450" u="none" cap="none" strike="noStrike"/>
          </a:p>
        </p:txBody>
      </p:sp>
      <p:sp>
        <p:nvSpPr>
          <p:cNvPr id="141" name="Google Shape;141;p18"/>
          <p:cNvSpPr/>
          <p:nvPr/>
        </p:nvSpPr>
        <p:spPr>
          <a:xfrm>
            <a:off x="4841156" y="3599441"/>
            <a:ext cx="2950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8</a:t>
            </a:r>
            <a:endParaRPr b="0" i="0" sz="1450" u="none" cap="none" strike="noStrike"/>
          </a:p>
        </p:txBody>
      </p:sp>
      <p:sp>
        <p:nvSpPr>
          <p:cNvPr id="142" name="Google Shape;142;p18"/>
          <p:cNvSpPr/>
          <p:nvPr/>
        </p:nvSpPr>
        <p:spPr>
          <a:xfrm>
            <a:off x="8170382" y="3599441"/>
            <a:ext cx="5618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Yes (8 ≥ 2) ✓</a:t>
            </a:r>
            <a:endParaRPr b="0" i="0" sz="1450" u="none" cap="none" strike="noStrike"/>
          </a:p>
        </p:txBody>
      </p:sp>
      <p:sp>
        <p:nvSpPr>
          <p:cNvPr id="143" name="Google Shape;143;p18"/>
          <p:cNvSpPr/>
          <p:nvPr/>
        </p:nvSpPr>
        <p:spPr>
          <a:xfrm>
            <a:off x="656824" y="4014970"/>
            <a:ext cx="13317000" cy="5343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8"/>
          <p:cNvSpPr/>
          <p:nvPr/>
        </p:nvSpPr>
        <p:spPr>
          <a:xfrm>
            <a:off x="842323" y="4133794"/>
            <a:ext cx="3620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data-tool</a:t>
            </a:r>
            <a:endParaRPr b="0" i="0" sz="1450" u="none" cap="none" strike="noStrike"/>
          </a:p>
        </p:txBody>
      </p:sp>
      <p:sp>
        <p:nvSpPr>
          <p:cNvPr id="145" name="Google Shape;145;p18"/>
          <p:cNvSpPr/>
          <p:nvPr/>
        </p:nvSpPr>
        <p:spPr>
          <a:xfrm>
            <a:off x="4841156" y="4133794"/>
            <a:ext cx="2950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b="0" i="0" sz="1450" u="none" cap="none" strike="noStrike"/>
          </a:p>
        </p:txBody>
      </p:sp>
      <p:sp>
        <p:nvSpPr>
          <p:cNvPr id="146" name="Google Shape;146;p18"/>
          <p:cNvSpPr/>
          <p:nvPr/>
        </p:nvSpPr>
        <p:spPr>
          <a:xfrm>
            <a:off x="8170382" y="4133794"/>
            <a:ext cx="5618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Yes (5 ≥ 3) ✓</a:t>
            </a:r>
            <a:endParaRPr b="0" i="0" sz="1450" u="none" cap="none" strike="noStrike"/>
          </a:p>
        </p:txBody>
      </p:sp>
      <p:sp>
        <p:nvSpPr>
          <p:cNvPr id="147" name="Google Shape;147;p18"/>
          <p:cNvSpPr/>
          <p:nvPr/>
        </p:nvSpPr>
        <p:spPr>
          <a:xfrm>
            <a:off x="656824" y="4549322"/>
            <a:ext cx="13317000" cy="534300"/>
          </a:xfrm>
          <a:prstGeom prst="rect">
            <a:avLst/>
          </a:prstGeom>
          <a:solidFill>
            <a:srgbClr val="FFFFFF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8"/>
          <p:cNvSpPr/>
          <p:nvPr/>
        </p:nvSpPr>
        <p:spPr>
          <a:xfrm>
            <a:off x="842323" y="4668146"/>
            <a:ext cx="3620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cli-utils</a:t>
            </a:r>
            <a:endParaRPr b="0" i="0" sz="1450" u="none" cap="none" strike="noStrike"/>
          </a:p>
        </p:txBody>
      </p:sp>
      <p:sp>
        <p:nvSpPr>
          <p:cNvPr id="149" name="Google Shape;149;p18"/>
          <p:cNvSpPr/>
          <p:nvPr/>
        </p:nvSpPr>
        <p:spPr>
          <a:xfrm>
            <a:off x="4841156" y="4668146"/>
            <a:ext cx="2950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50" u="none" cap="none" strike="noStrike"/>
          </a:p>
        </p:txBody>
      </p:sp>
      <p:sp>
        <p:nvSpPr>
          <p:cNvPr id="150" name="Google Shape;150;p18"/>
          <p:cNvSpPr/>
          <p:nvPr/>
        </p:nvSpPr>
        <p:spPr>
          <a:xfrm>
            <a:off x="8170382" y="4668146"/>
            <a:ext cx="5618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No (3 &lt; 4) ✗</a:t>
            </a:r>
            <a:endParaRPr b="0" i="0" sz="1450" u="none" cap="none" strike="noStrike"/>
          </a:p>
        </p:txBody>
      </p:sp>
      <p:sp>
        <p:nvSpPr>
          <p:cNvPr id="151" name="Google Shape;151;p18"/>
          <p:cNvSpPr/>
          <p:nvPr/>
        </p:nvSpPr>
        <p:spPr>
          <a:xfrm>
            <a:off x="656824" y="5083675"/>
            <a:ext cx="13317000" cy="534300"/>
          </a:xfrm>
          <a:prstGeom prst="rect">
            <a:avLst/>
          </a:prstGeom>
          <a:solidFill>
            <a:srgbClr val="000000">
              <a:alpha val="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/>
          <p:nvPr/>
        </p:nvSpPr>
        <p:spPr>
          <a:xfrm>
            <a:off x="842323" y="5202499"/>
            <a:ext cx="36204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config-lib</a:t>
            </a:r>
            <a:endParaRPr b="0" i="0" sz="1450" u="none" cap="none" strike="noStrike"/>
          </a:p>
        </p:txBody>
      </p:sp>
      <p:sp>
        <p:nvSpPr>
          <p:cNvPr id="153" name="Google Shape;153;p18"/>
          <p:cNvSpPr/>
          <p:nvPr/>
        </p:nvSpPr>
        <p:spPr>
          <a:xfrm>
            <a:off x="4841156" y="5202499"/>
            <a:ext cx="29508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1450" u="none" cap="none" strike="noStrike"/>
          </a:p>
        </p:txBody>
      </p:sp>
      <p:sp>
        <p:nvSpPr>
          <p:cNvPr id="154" name="Google Shape;154;p18"/>
          <p:cNvSpPr/>
          <p:nvPr/>
        </p:nvSpPr>
        <p:spPr>
          <a:xfrm>
            <a:off x="8170382" y="5202499"/>
            <a:ext cx="56181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No (1 &lt; 5) ✗</a:t>
            </a:r>
            <a:endParaRPr b="0" i="0" sz="1450" u="none" cap="none" strike="noStrike"/>
          </a:p>
        </p:txBody>
      </p:sp>
      <p:sp>
        <p:nvSpPr>
          <p:cNvPr id="155" name="Google Shape;155;p18"/>
          <p:cNvSpPr/>
          <p:nvPr/>
        </p:nvSpPr>
        <p:spPr>
          <a:xfrm>
            <a:off x="649204" y="5834244"/>
            <a:ext cx="13332000" cy="1195200"/>
          </a:xfrm>
          <a:prstGeom prst="roundRect">
            <a:avLst>
              <a:gd fmla="val 23280" name="adj"/>
            </a:avLst>
          </a:prstGeom>
          <a:solidFill>
            <a:srgbClr val="ECDF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8"/>
          <p:cNvSpPr/>
          <p:nvPr/>
        </p:nvSpPr>
        <p:spPr>
          <a:xfrm>
            <a:off x="834584" y="6019625"/>
            <a:ext cx="3333000" cy="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Baskervville"/>
              <a:buNone/>
            </a:pPr>
            <a:r>
              <a:rPr b="0" i="0" lang="ru" sz="2600" u="none" cap="none" strike="noStrike">
                <a:solidFill>
                  <a:srgbClr val="000000"/>
                </a:solidFill>
                <a:latin typeface="Baskervville"/>
                <a:ea typeface="Baskervville"/>
                <a:cs typeface="Baskervville"/>
                <a:sym typeface="Baskervville"/>
              </a:rPr>
              <a:t>Result</a:t>
            </a:r>
            <a:endParaRPr b="0" i="0" sz="2600" u="none" cap="none" strike="noStrike"/>
          </a:p>
        </p:txBody>
      </p:sp>
      <p:sp>
        <p:nvSpPr>
          <p:cNvPr id="157" name="Google Shape;157;p18"/>
          <p:cNvSpPr/>
          <p:nvPr/>
        </p:nvSpPr>
        <p:spPr>
          <a:xfrm>
            <a:off x="834584" y="6547310"/>
            <a:ext cx="129615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h-index = 3</a:t>
            </a:r>
            <a:endParaRPr b="0" i="0" sz="1450" u="none" cap="none" strike="noStrike"/>
          </a:p>
        </p:txBody>
      </p:sp>
      <p:sp>
        <p:nvSpPr>
          <p:cNvPr id="158" name="Google Shape;158;p18"/>
          <p:cNvSpPr/>
          <p:nvPr/>
        </p:nvSpPr>
        <p:spPr>
          <a:xfrm>
            <a:off x="649204" y="7237991"/>
            <a:ext cx="13332000" cy="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62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450"/>
              <a:buFont typeface="Poppins"/>
              <a:buNone/>
            </a:pPr>
            <a:r>
              <a:rPr b="0" i="0" lang="ru" sz="145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The developer has 3 repositories with at least 3 stars each. The 4th repository has only 3 stars, which is less than 4.</a:t>
            </a:r>
            <a:endParaRPr b="0" i="0" sz="1450" u="none" cap="none" strike="noStrike"/>
          </a:p>
        </p:txBody>
      </p:sp>
      <p:sp>
        <p:nvSpPr>
          <p:cNvPr id="159" name="Google Shape;159;p18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/>
          <p:nvPr/>
        </p:nvSpPr>
        <p:spPr>
          <a:xfrm>
            <a:off x="649125" y="508150"/>
            <a:ext cx="131970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4700"/>
              <a:buFont typeface="Baskervville"/>
              <a:buNone/>
            </a:pPr>
            <a:r>
              <a:rPr b="0" i="0" lang="ru" sz="47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Data Collection at Scale: </a:t>
            </a:r>
            <a:r>
              <a:rPr lang="ru" sz="4700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3.5</a:t>
            </a:r>
            <a:r>
              <a:rPr b="0" i="0" lang="ru" sz="47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 Million GitHub Users</a:t>
            </a:r>
            <a:endParaRPr b="0" i="0" sz="4700" u="none" cap="none" strike="noStrike"/>
          </a:p>
        </p:txBody>
      </p:sp>
      <p:sp>
        <p:nvSpPr>
          <p:cNvPr id="165" name="Google Shape;165;p19"/>
          <p:cNvSpPr/>
          <p:nvPr/>
        </p:nvSpPr>
        <p:spPr>
          <a:xfrm>
            <a:off x="649129" y="1808060"/>
            <a:ext cx="13332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300"/>
              <a:buFont typeface="Poppins"/>
              <a:buNone/>
            </a:pPr>
            <a:r>
              <a:rPr b="0" i="0" lang="ru" sz="19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 large-scale data collection effort that efficiently gathered information from millions of GitHub profiles using GraphQL technology.</a:t>
            </a:r>
            <a:endParaRPr b="0" i="0" sz="1900" u="none" cap="none" strike="noStrike"/>
          </a:p>
        </p:txBody>
      </p:sp>
      <p:sp>
        <p:nvSpPr>
          <p:cNvPr id="166" name="Google Shape;166;p19"/>
          <p:cNvSpPr/>
          <p:nvPr/>
        </p:nvSpPr>
        <p:spPr>
          <a:xfrm>
            <a:off x="649123" y="2646495"/>
            <a:ext cx="106914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750"/>
              <a:buFont typeface="Baskervville"/>
              <a:buNone/>
            </a:pPr>
            <a:r>
              <a:rPr b="0" i="0" lang="ru" sz="4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Why GraphQL API (not REST)</a:t>
            </a:r>
            <a:endParaRPr b="0" i="0" sz="4200" u="none" cap="none" strike="noStrike"/>
          </a:p>
        </p:txBody>
      </p:sp>
      <p:sp>
        <p:nvSpPr>
          <p:cNvPr id="167" name="Google Shape;167;p19"/>
          <p:cNvSpPr/>
          <p:nvPr/>
        </p:nvSpPr>
        <p:spPr>
          <a:xfrm>
            <a:off x="649204" y="3298051"/>
            <a:ext cx="133320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Fetch multiple resources in a single query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Reduces total API calls by ~70%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Essential for collecting repositories, stars, and profiles efficiently</a:t>
            </a:r>
            <a:endParaRPr b="0" i="0" sz="1800" u="none" cap="none" strike="noStrike"/>
          </a:p>
        </p:txBody>
      </p:sp>
      <p:sp>
        <p:nvSpPr>
          <p:cNvPr id="168" name="Google Shape;168;p19"/>
          <p:cNvSpPr/>
          <p:nvPr/>
        </p:nvSpPr>
        <p:spPr>
          <a:xfrm>
            <a:off x="649123" y="4401922"/>
            <a:ext cx="76209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750"/>
              <a:buFont typeface="Baskervville"/>
              <a:buNone/>
            </a:pPr>
            <a:r>
              <a:rPr b="0" i="0" lang="ru" sz="4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Scale Achieved</a:t>
            </a:r>
            <a:endParaRPr b="0" i="0" sz="4200" u="none" cap="none" strike="noStrike"/>
          </a:p>
        </p:txBody>
      </p:sp>
      <p:sp>
        <p:nvSpPr>
          <p:cNvPr id="169" name="Google Shape;169;p19"/>
          <p:cNvSpPr/>
          <p:nvPr/>
        </p:nvSpPr>
        <p:spPr>
          <a:xfrm>
            <a:off x="649129" y="5165050"/>
            <a:ext cx="133320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~3.5 million users collected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All public repositories and star counts retrieved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h-index computed for each user</a:t>
            </a:r>
            <a:endParaRPr b="0" i="0" sz="1800" u="none" cap="none" strike="noStrike"/>
          </a:p>
        </p:txBody>
      </p:sp>
      <p:sp>
        <p:nvSpPr>
          <p:cNvPr id="170" name="Google Shape;170;p19"/>
          <p:cNvSpPr/>
          <p:nvPr/>
        </p:nvSpPr>
        <p:spPr>
          <a:xfrm>
            <a:off x="649123" y="6318470"/>
            <a:ext cx="76209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750"/>
              <a:buFont typeface="Baskervville"/>
              <a:buNone/>
            </a:pPr>
            <a:r>
              <a:rPr b="0" i="0" lang="ru" sz="4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Challenge</a:t>
            </a:r>
            <a:endParaRPr b="0" i="0" sz="4200" u="none" cap="none" strike="noStrike"/>
          </a:p>
        </p:txBody>
      </p:sp>
      <p:sp>
        <p:nvSpPr>
          <p:cNvPr id="171" name="Google Shape;171;p19"/>
          <p:cNvSpPr/>
          <p:nvPr/>
        </p:nvSpPr>
        <p:spPr>
          <a:xfrm>
            <a:off x="649129" y="7081599"/>
            <a:ext cx="13332000" cy="2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300"/>
              <a:buFont typeface="Poppins"/>
              <a:buNone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GitHub API has strict rate limits per token per hour</a:t>
            </a:r>
            <a:endParaRPr b="0" i="0" sz="1800" u="none" cap="none" strike="noStrike"/>
          </a:p>
        </p:txBody>
      </p:sp>
      <p:sp>
        <p:nvSpPr>
          <p:cNvPr id="172" name="Google Shape;172;p19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0"/>
          <p:cNvSpPr/>
          <p:nvPr/>
        </p:nvSpPr>
        <p:spPr>
          <a:xfrm>
            <a:off x="649125" y="529000"/>
            <a:ext cx="13182600" cy="7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252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4950"/>
              <a:buFont typeface="Baskervville"/>
              <a:buNone/>
            </a:pPr>
            <a:r>
              <a:rPr b="0" i="0" lang="ru" sz="5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Reliable Data Collection Under API Limits</a:t>
            </a:r>
            <a:endParaRPr b="0" i="0" sz="5200" u="none" cap="none" strike="noStrike"/>
          </a:p>
        </p:txBody>
      </p:sp>
      <p:sp>
        <p:nvSpPr>
          <p:cNvPr id="178" name="Google Shape;178;p20"/>
          <p:cNvSpPr/>
          <p:nvPr/>
        </p:nvSpPr>
        <p:spPr>
          <a:xfrm>
            <a:off x="649129" y="1387435"/>
            <a:ext cx="88410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1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950"/>
              <a:buFont typeface="Baskervville"/>
              <a:buNone/>
            </a:pPr>
            <a:r>
              <a:rPr b="0" i="0" lang="ru" sz="395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TokenManager – Multi-Token Rotation</a:t>
            </a:r>
            <a:endParaRPr b="0" i="0" sz="3950" u="none" cap="none" strike="noStrike"/>
          </a:p>
        </p:txBody>
      </p:sp>
      <p:sp>
        <p:nvSpPr>
          <p:cNvPr id="179" name="Google Shape;179;p20"/>
          <p:cNvSpPr/>
          <p:nvPr/>
        </p:nvSpPr>
        <p:spPr>
          <a:xfrm>
            <a:off x="649204" y="2147763"/>
            <a:ext cx="13332000" cy="12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Implemented a class to rotate among ~8 authentication tokens</a:t>
            </a:r>
            <a:endParaRPr b="0" i="0" sz="1800" u="none" cap="none" strike="noStrike"/>
          </a:p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Each token checked via HTTP headers before use</a:t>
            </a:r>
            <a:endParaRPr b="0" i="0" sz="1800" u="none" cap="none" strike="noStrike"/>
          </a:p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On 403 error, automatically switch to next available token</a:t>
            </a:r>
            <a:endParaRPr b="0" i="0" sz="1800" u="none" cap="none" strike="noStrike"/>
          </a:p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Effectively multiplies daily API quota</a:t>
            </a:r>
            <a:endParaRPr b="0" i="0" sz="1800" u="none" cap="none" strike="noStrike"/>
          </a:p>
        </p:txBody>
      </p:sp>
      <p:sp>
        <p:nvSpPr>
          <p:cNvPr id="180" name="Google Shape;180;p20"/>
          <p:cNvSpPr/>
          <p:nvPr/>
        </p:nvSpPr>
        <p:spPr>
          <a:xfrm>
            <a:off x="649129" y="3797737"/>
            <a:ext cx="83247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1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950"/>
              <a:buFont typeface="Baskervville"/>
              <a:buNone/>
            </a:pPr>
            <a:r>
              <a:rPr b="0" i="0" lang="ru" sz="395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Checkpoint System – Fault Tolerance</a:t>
            </a:r>
            <a:endParaRPr b="0" i="0" sz="3950" u="none" cap="none" strike="noStrike"/>
          </a:p>
        </p:txBody>
      </p:sp>
      <p:sp>
        <p:nvSpPr>
          <p:cNvPr id="181" name="Google Shape;181;p20"/>
          <p:cNvSpPr/>
          <p:nvPr/>
        </p:nvSpPr>
        <p:spPr>
          <a:xfrm>
            <a:off x="649129" y="4431014"/>
            <a:ext cx="13332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Save progress to disk after each batch</a:t>
            </a:r>
            <a:endParaRPr b="0" i="0" sz="1800" u="none" cap="none" strike="noStrike"/>
          </a:p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If connection fails or program stops, restart from last saved point</a:t>
            </a:r>
            <a:endParaRPr b="0" i="0" sz="1800" u="none" cap="none" strike="noStrike"/>
          </a:p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Prevents re-collecting already-processed users</a:t>
            </a:r>
            <a:endParaRPr b="0" i="0" sz="1800" u="none" cap="none" strike="noStrike"/>
          </a:p>
        </p:txBody>
      </p:sp>
      <p:sp>
        <p:nvSpPr>
          <p:cNvPr id="182" name="Google Shape;182;p20"/>
          <p:cNvSpPr/>
          <p:nvPr/>
        </p:nvSpPr>
        <p:spPr>
          <a:xfrm>
            <a:off x="649129" y="5874663"/>
            <a:ext cx="81876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16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950"/>
              <a:buFont typeface="Baskervville"/>
              <a:buNone/>
            </a:pPr>
            <a:r>
              <a:rPr b="0" i="0" lang="ru" sz="395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Parallelization – Speed Optimization</a:t>
            </a:r>
            <a:endParaRPr b="0" i="0" sz="3950" u="none" cap="none" strike="noStrike"/>
          </a:p>
        </p:txBody>
      </p:sp>
      <p:sp>
        <p:nvSpPr>
          <p:cNvPr id="183" name="Google Shape;183;p20"/>
          <p:cNvSpPr/>
          <p:nvPr/>
        </p:nvSpPr>
        <p:spPr>
          <a:xfrm>
            <a:off x="649129" y="6573040"/>
            <a:ext cx="13332000" cy="9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Multiple tokens used simultaneously in parallel threads</a:t>
            </a:r>
            <a:endParaRPr b="0" i="0" sz="1800" u="none" cap="none" strike="noStrike"/>
          </a:p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Batch processing: collect users → save → continue</a:t>
            </a:r>
            <a:endParaRPr b="0" i="0" sz="1800" u="none" cap="none" strike="noStrike"/>
          </a:p>
          <a:p>
            <a:pPr indent="-371475" lvl="0" marL="342900" marR="0" rtl="0" algn="l">
              <a:lnSpc>
                <a:spcPct val="159259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Reduced total collection time from weeks to days</a:t>
            </a:r>
            <a:endParaRPr b="0" i="0" sz="1800" u="none" cap="none" strike="noStrike"/>
          </a:p>
        </p:txBody>
      </p:sp>
      <p:sp>
        <p:nvSpPr>
          <p:cNvPr id="184" name="Google Shape;184;p20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"/>
          <p:cNvSpPr txBox="1"/>
          <p:nvPr>
            <p:ph idx="12" type="sldNum"/>
          </p:nvPr>
        </p:nvSpPr>
        <p:spPr>
          <a:xfrm>
            <a:off x="13555933" y="7461147"/>
            <a:ext cx="877800" cy="629700"/>
          </a:xfrm>
          <a:prstGeom prst="rect">
            <a:avLst/>
          </a:prstGeom>
        </p:spPr>
        <p:txBody>
          <a:bodyPr anchorCtr="0" anchor="ctr" bIns="146275" lIns="146275" spcFirstLastPara="1" rIns="146275" wrap="square" tIns="14627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90" name="Google Shape;190;p21"/>
          <p:cNvSpPr/>
          <p:nvPr/>
        </p:nvSpPr>
        <p:spPr>
          <a:xfrm>
            <a:off x="649125" y="794500"/>
            <a:ext cx="13332000" cy="7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531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4700"/>
              <a:buFont typeface="Baskervville"/>
              <a:buNone/>
            </a:pPr>
            <a:r>
              <a:rPr b="0" i="0" lang="ru" sz="48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How We Collected Users and Computed h-index</a:t>
            </a:r>
            <a:endParaRPr b="0" i="0" sz="4800" u="none" cap="none" strike="noStrike"/>
          </a:p>
        </p:txBody>
      </p:sp>
      <p:sp>
        <p:nvSpPr>
          <p:cNvPr id="191" name="Google Shape;191;p21"/>
          <p:cNvSpPr/>
          <p:nvPr/>
        </p:nvSpPr>
        <p:spPr>
          <a:xfrm>
            <a:off x="649124" y="1604375"/>
            <a:ext cx="74895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750"/>
              <a:buFont typeface="Baskervville"/>
              <a:buNone/>
            </a:pPr>
            <a:r>
              <a:rPr b="0" i="0" lang="ru" sz="4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User Enumeration Strategy</a:t>
            </a:r>
            <a:endParaRPr b="0" i="0" sz="4200" u="none" cap="none" strike="noStrike"/>
          </a:p>
        </p:txBody>
      </p:sp>
      <p:sp>
        <p:nvSpPr>
          <p:cNvPr id="192" name="Google Shape;192;p21"/>
          <p:cNvSpPr/>
          <p:nvPr/>
        </p:nvSpPr>
        <p:spPr>
          <a:xfrm>
            <a:off x="649129" y="2429470"/>
            <a:ext cx="133320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GraphQL returns max 1000 users per query (10 pages × 100 users)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To collect broadly, we batched by: Follower count (high to low) and Registration date (chronological batches)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Prioritized active/popular users; some zero-follower users excluded</a:t>
            </a:r>
            <a:endParaRPr b="0" i="0" sz="1800" u="none" cap="none" strike="noStrike"/>
          </a:p>
        </p:txBody>
      </p:sp>
      <p:sp>
        <p:nvSpPr>
          <p:cNvPr id="193" name="Google Shape;193;p21"/>
          <p:cNvSpPr/>
          <p:nvPr/>
        </p:nvSpPr>
        <p:spPr>
          <a:xfrm>
            <a:off x="649124" y="3520922"/>
            <a:ext cx="120174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750"/>
              <a:buFont typeface="Baskervville"/>
              <a:buNone/>
            </a:pPr>
            <a:r>
              <a:rPr b="0" i="0" lang="ru" sz="4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Repository Parsing and h-index Calculation</a:t>
            </a:r>
            <a:endParaRPr b="0" i="0" sz="4200" u="none" cap="none" strike="noStrike"/>
          </a:p>
        </p:txBody>
      </p:sp>
      <p:sp>
        <p:nvSpPr>
          <p:cNvPr id="194" name="Google Shape;194;p21"/>
          <p:cNvSpPr/>
          <p:nvPr/>
        </p:nvSpPr>
        <p:spPr>
          <a:xfrm>
            <a:off x="649129" y="4346019"/>
            <a:ext cx="13332000" cy="14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For each user: fetch all public repositories via GraphQL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Extract star count for each repository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Sort repositories by stars descending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Apply formula: hG = max{i : si ≥ i}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Store result with user profile</a:t>
            </a:r>
            <a:endParaRPr b="0" i="0" sz="1800" u="none" cap="none" strike="noStrike"/>
          </a:p>
        </p:txBody>
      </p:sp>
      <p:sp>
        <p:nvSpPr>
          <p:cNvPr id="195" name="Google Shape;195;p21"/>
          <p:cNvSpPr/>
          <p:nvPr/>
        </p:nvSpPr>
        <p:spPr>
          <a:xfrm>
            <a:off x="574749" y="6434126"/>
            <a:ext cx="6247500" cy="5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333"/>
              </a:lnSpc>
              <a:spcBef>
                <a:spcPts val="0"/>
              </a:spcBef>
              <a:spcAft>
                <a:spcPts val="0"/>
              </a:spcAft>
              <a:buClr>
                <a:srgbClr val="787878"/>
              </a:buClr>
              <a:buSzPts val="3750"/>
              <a:buFont typeface="Baskervville"/>
              <a:buNone/>
            </a:pPr>
            <a:r>
              <a:rPr b="0" i="0" lang="ru" sz="4200" u="none" cap="none" strike="noStrike">
                <a:solidFill>
                  <a:srgbClr val="787878"/>
                </a:solidFill>
                <a:latin typeface="Baskervville"/>
                <a:ea typeface="Baskervville"/>
                <a:cs typeface="Baskervville"/>
                <a:sym typeface="Baskervville"/>
              </a:rPr>
              <a:t>Error Handling</a:t>
            </a:r>
            <a:endParaRPr b="0" i="0" sz="4200" u="none" cap="none" strike="noStrike"/>
          </a:p>
        </p:txBody>
      </p:sp>
      <p:sp>
        <p:nvSpPr>
          <p:cNvPr id="196" name="Google Shape;196;p21"/>
          <p:cNvSpPr/>
          <p:nvPr/>
        </p:nvSpPr>
        <p:spPr>
          <a:xfrm>
            <a:off x="574754" y="7259226"/>
            <a:ext cx="13332000" cy="5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Handle deleted accounts gracefully (skip and log)</a:t>
            </a:r>
            <a:endParaRPr b="0" i="0" sz="1800" u="none" cap="none" strike="noStrike"/>
          </a:p>
          <a:p>
            <a:pPr indent="-37465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E6666"/>
              </a:buClr>
              <a:buSzPts val="1800"/>
              <a:buFont typeface="Poppins"/>
              <a:buChar char="•"/>
            </a:pPr>
            <a:r>
              <a:rPr b="0" i="0" lang="ru" sz="1800" u="none" cap="none" strike="noStrike">
                <a:solidFill>
                  <a:srgbClr val="6E6666"/>
                </a:solidFill>
                <a:latin typeface="Poppins"/>
                <a:ea typeface="Poppins"/>
                <a:cs typeface="Poppins"/>
                <a:sym typeface="Poppins"/>
              </a:rPr>
              <a:t>Retry failed requests with exponential backoff</a:t>
            </a:r>
            <a:endParaRPr b="0" i="0" sz="1800" u="none" cap="none" strike="noStrik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